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64" r:id="rId1"/>
  </p:sldMasterIdLst>
  <p:notesMasterIdLst>
    <p:notesMasterId r:id="rId16"/>
  </p:notesMasterIdLst>
  <p:handoutMasterIdLst>
    <p:handoutMasterId r:id="rId17"/>
  </p:handoutMasterIdLst>
  <p:sldIdLst>
    <p:sldId id="256" r:id="rId2"/>
    <p:sldId id="275" r:id="rId3"/>
    <p:sldId id="276" r:id="rId4"/>
    <p:sldId id="277" r:id="rId5"/>
    <p:sldId id="258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</p:sldIdLst>
  <p:sldSz cx="9144000" cy="6858000" type="screen4x3"/>
  <p:notesSz cx="7023100" cy="9309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301B821-A1FF-4177-AEE7-76D212191A09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83152" autoAdjust="0"/>
  </p:normalViewPr>
  <p:slideViewPr>
    <p:cSldViewPr>
      <p:cViewPr>
        <p:scale>
          <a:sx n="58" d="100"/>
          <a:sy n="58" d="100"/>
        </p:scale>
        <p:origin x="1532" y="-72"/>
      </p:cViewPr>
      <p:guideLst>
        <p:guide orient="horz" pos="2160"/>
        <p:guide pos="2880"/>
      </p:guideLst>
    </p:cSldViewPr>
  </p:slideViewPr>
  <p:outlineViewPr>
    <p:cViewPr>
      <p:scale>
        <a:sx n="1" d="1"/>
        <a:sy n="1" d="1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7A3A7C7-A85F-44CA-A081-1EBC9CF9E36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3324" tIns="46662" rIns="93324" bIns="46662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7C58464-85D9-49B4-AE6F-3D5A5588E80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3324" tIns="46662" rIns="93324" bIns="46662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6AFB514-EF8E-41C5-A731-E82D076DEF61}" type="datetimeFigureOut">
              <a:rPr lang="en-US"/>
              <a:pPr>
                <a:defRPr/>
              </a:pPr>
              <a:t>11/24/2019</a:t>
            </a:fld>
            <a:endParaRPr lang="en-US" dirty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9A0CD08-714B-4AC8-9E60-5143BDEB10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3324" tIns="46662" rIns="93324" bIns="46662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17C9EAE-94F5-45C6-88EA-11161D702E2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wrap="square" lIns="93324" tIns="46662" rIns="93324" bIns="46662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48F314A-D90F-4EFA-93B5-4932525169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C44D1AD2-2EB8-41B1-A07C-FC6558B0C7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3324" tIns="46662" rIns="93324" bIns="46662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EA85D133-47A1-45A6-992F-89A00944918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3324" tIns="46662" rIns="93324" bIns="46662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0059ED2-3259-4A87-9876-5FD59DB3A5D9}" type="datetimeFigureOut">
              <a:rPr lang="en-US"/>
              <a:pPr>
                <a:defRPr/>
              </a:pPr>
              <a:t>11/24/2019</a:t>
            </a:fld>
            <a:endParaRPr lang="en-US" dirty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F8C625-68DF-4840-AE23-204D96B118D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anchor="ctr"/>
          <a:lstStyle/>
          <a:p>
            <a:pPr lvl="0"/>
            <a:endParaRPr lang="en-US" noProof="0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8915DA5-0C68-4584-943E-2AD8638979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1675" y="4421188"/>
            <a:ext cx="5619750" cy="4189412"/>
          </a:xfrm>
          <a:prstGeom prst="rect">
            <a:avLst/>
          </a:prstGeom>
        </p:spPr>
        <p:txBody>
          <a:bodyPr vert="horz" lIns="93324" tIns="46662" rIns="93324" bIns="46662">
            <a:normAutofit/>
          </a:bodyPr>
          <a:lstStyle/>
          <a:p>
            <a:pPr lvl="0"/>
            <a:r>
              <a:rPr lang="en-US" noProof="1"/>
              <a:t>Click to edit Master text styles</a:t>
            </a:r>
            <a:endParaRPr lang="en-US" noProof="0"/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  <a:endParaRPr lang="en-US" noProof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E9E51B8-31D9-4285-8CC0-98E4EDA6098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3324" tIns="46662" rIns="93324" bIns="46662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63F61D08-98E4-4B43-94A7-DFF8C06D4C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wrap="square" lIns="93324" tIns="46662" rIns="93324" bIns="46662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1024E7C-3A95-470F-901E-71F5C7B09D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2C92450C-7B35-4B6C-8349-917649D58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1C4FAF0A-BCCC-46AF-8822-0079C6F057C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720F5278-7A5F-4D8C-B9BD-743CAAE62136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238" indent="-290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52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1950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867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58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30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702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74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043D83-F11D-4A67-9198-EBAFA34CCA50}" type="datetime1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11/24/2019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BB79DE82-D013-4C49-A114-31FE52B33A0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238" indent="-290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52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1950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867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58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30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702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74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5A6F948F-4279-4701-A034-A4E9484F0A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238" indent="-290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52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1950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867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58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30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702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74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E8B72A8-465F-4FEC-B9F8-3590071ABBE6}" type="slidenum">
              <a:rPr lang="en-US" altLang="en-US" smtClean="0">
                <a:latin typeface="Calibri" panose="020F0502020204030204" pitchFamily="34" charset="0"/>
              </a:rPr>
              <a:pPr/>
              <a:t>1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4BFD8DDA-F012-4DFB-83B0-310506CE4A8C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238" indent="-290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52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1950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867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58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30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702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74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BB38A040-9474-4E20-AD45-168C859892D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69F584D2-9DD7-4DB1-84A2-E0327514001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/>
              <a:t>Avant le protestantisme de Luther et Calvin, </a:t>
            </a:r>
            <a:r>
              <a:rPr lang="en-US" altLang="en-US" dirty="0" err="1"/>
              <a:t>il</a:t>
            </a:r>
            <a:r>
              <a:rPr lang="en-US" altLang="en-US" dirty="0"/>
              <a:t> y </a:t>
            </a:r>
            <a:r>
              <a:rPr lang="en-US" altLang="en-US" dirty="0" err="1"/>
              <a:t>avait</a:t>
            </a:r>
            <a:r>
              <a:rPr lang="en-US" altLang="en-US" dirty="0"/>
              <a:t> des </a:t>
            </a:r>
            <a:r>
              <a:rPr lang="en-US" altLang="en-US" dirty="0" err="1"/>
              <a:t>heretiques</a:t>
            </a:r>
            <a:r>
              <a:rPr lang="en-US" altLang="en-US" dirty="0"/>
              <a:t> dans le </a:t>
            </a:r>
            <a:r>
              <a:rPr lang="en-US" altLang="en-US" dirty="0" err="1"/>
              <a:t>sud</a:t>
            </a:r>
            <a:r>
              <a:rPr lang="en-US" altLang="en-US" dirty="0"/>
              <a:t>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Meme </a:t>
            </a:r>
            <a:r>
              <a:rPr lang="en-US" altLang="en-US" dirty="0" err="1"/>
              <a:t>eux</a:t>
            </a:r>
            <a:r>
              <a:rPr lang="en-US" altLang="en-US" dirty="0"/>
              <a:t> </a:t>
            </a:r>
            <a:r>
              <a:rPr lang="en-US" altLang="en-US" dirty="0" err="1"/>
              <a:t>ils</a:t>
            </a:r>
            <a:r>
              <a:rPr lang="en-US" altLang="en-US" dirty="0"/>
              <a:t> </a:t>
            </a:r>
            <a:r>
              <a:rPr lang="en-US" altLang="en-US" dirty="0" err="1"/>
              <a:t>ont</a:t>
            </a:r>
            <a:r>
              <a:rPr lang="en-US" altLang="en-US" dirty="0"/>
              <a:t> </a:t>
            </a:r>
            <a:r>
              <a:rPr lang="en-US" altLang="en-US" dirty="0" err="1"/>
              <a:t>etes</a:t>
            </a:r>
            <a:r>
              <a:rPr lang="en-US" altLang="en-US" dirty="0"/>
              <a:t> persecutes. Francois 1er massacre les </a:t>
            </a:r>
            <a:r>
              <a:rPr lang="en-US" altLang="en-US" dirty="0" err="1"/>
              <a:t>heretiques</a:t>
            </a:r>
            <a:r>
              <a:rPr lang="en-US" altLang="en-US" dirty="0"/>
              <a:t> de Vaudois </a:t>
            </a:r>
            <a:r>
              <a:rPr lang="en-US" altLang="en-US" dirty="0" err="1"/>
              <a:t>en</a:t>
            </a:r>
            <a:r>
              <a:rPr lang="en-US" altLang="en-US" dirty="0"/>
              <a:t> 1545.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Avec </a:t>
            </a:r>
            <a:r>
              <a:rPr lang="en-US" altLang="en-US" dirty="0" err="1"/>
              <a:t>l’imprimerie</a:t>
            </a:r>
            <a:r>
              <a:rPr lang="en-US" altLang="en-US" dirty="0"/>
              <a:t> de Gutenberg et les </a:t>
            </a:r>
            <a:r>
              <a:rPr lang="en-US" altLang="en-US" dirty="0" err="1"/>
              <a:t>traductions</a:t>
            </a:r>
            <a:r>
              <a:rPr lang="en-US" altLang="en-US" dirty="0"/>
              <a:t> de la Bible, les </a:t>
            </a:r>
            <a:r>
              <a:rPr lang="en-US" altLang="en-US" dirty="0" err="1"/>
              <a:t>idees</a:t>
            </a:r>
            <a:r>
              <a:rPr lang="en-US" altLang="en-US" dirty="0"/>
              <a:t> des Protestants </a:t>
            </a:r>
            <a:r>
              <a:rPr lang="en-US" altLang="en-US" dirty="0" err="1"/>
              <a:t>puisse</a:t>
            </a:r>
            <a:r>
              <a:rPr lang="en-US" altLang="en-US" dirty="0"/>
              <a:t> </a:t>
            </a:r>
            <a:r>
              <a:rPr lang="en-US" altLang="en-US" dirty="0" err="1"/>
              <a:t>repandre</a:t>
            </a:r>
            <a:r>
              <a:rPr lang="en-US" altLang="en-US" dirty="0"/>
              <a:t>. </a:t>
            </a:r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A2720305-8612-4ECF-A388-80CDC3357C2F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238" indent="-290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52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1950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867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58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30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702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74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0779D9C-1D35-4A2F-A97D-B28447AFE068}" type="datetime1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11/25/2019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2293" name="Rectangle 5">
            <a:extLst>
              <a:ext uri="{FF2B5EF4-FFF2-40B4-BE49-F238E27FC236}">
                <a16:creationId xmlns:a16="http://schemas.microsoft.com/office/drawing/2014/main" id="{1050CF7D-5E64-43F7-9D2D-2340734082B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238" indent="-290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52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1950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867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58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30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702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74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2294" name="Rectangle 6">
            <a:extLst>
              <a:ext uri="{FF2B5EF4-FFF2-40B4-BE49-F238E27FC236}">
                <a16:creationId xmlns:a16="http://schemas.microsoft.com/office/drawing/2014/main" id="{300EC35D-D056-49A5-8E19-92FE92E9D0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238" indent="-290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52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1950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867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58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30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702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74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8F215E-A197-40DF-94A3-3AB0B7AD411C}" type="slidenum">
              <a:rPr lang="en-US" altLang="en-US" smtClean="0">
                <a:latin typeface="Calibri" panose="020F0502020204030204" pitchFamily="34" charset="0"/>
              </a:rPr>
              <a:pPr/>
              <a:t>5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2295" name="Rectangle 7">
            <a:extLst>
              <a:ext uri="{FF2B5EF4-FFF2-40B4-BE49-F238E27FC236}">
                <a16:creationId xmlns:a16="http://schemas.microsoft.com/office/drawing/2014/main" id="{1534FBE0-6CCE-488A-9243-719DB3CB21CC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238" indent="-290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52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1950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867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58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30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702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74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16D59A67-194C-4E32-9BFD-2DB58C6EAB6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EC1FDE85-55EC-4B6C-A75E-9A5C750400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err="1"/>
              <a:t>Geneve</a:t>
            </a:r>
            <a:r>
              <a:rPr lang="en-US" altLang="en-US" dirty="0"/>
              <a:t> </a:t>
            </a:r>
            <a:r>
              <a:rPr lang="en-US" altLang="en-US" dirty="0" err="1"/>
              <a:t>est</a:t>
            </a:r>
            <a:r>
              <a:rPr lang="en-US" altLang="en-US" dirty="0"/>
              <a:t> </a:t>
            </a:r>
            <a:r>
              <a:rPr lang="en-US" altLang="en-US" dirty="0" err="1"/>
              <a:t>connue</a:t>
            </a:r>
            <a:r>
              <a:rPr lang="en-US" altLang="en-US" dirty="0"/>
              <a:t> </a:t>
            </a:r>
            <a:r>
              <a:rPr lang="en-US" altLang="en-US" dirty="0" err="1"/>
              <a:t>comme</a:t>
            </a:r>
            <a:r>
              <a:rPr lang="en-US" altLang="en-US" dirty="0"/>
              <a:t> la </a:t>
            </a:r>
            <a:r>
              <a:rPr lang="en-US" altLang="en-US" dirty="0" err="1"/>
              <a:t>rome</a:t>
            </a:r>
            <a:r>
              <a:rPr lang="en-US" altLang="en-US" dirty="0"/>
              <a:t> protestant </a:t>
            </a:r>
            <a:r>
              <a:rPr lang="en-US" altLang="en-US" dirty="0" err="1"/>
              <a:t>puisqu’elle</a:t>
            </a:r>
            <a:r>
              <a:rPr lang="en-US" altLang="en-US" dirty="0"/>
              <a:t> </a:t>
            </a:r>
            <a:r>
              <a:rPr lang="en-US" altLang="en-US" dirty="0" err="1"/>
              <a:t>etait</a:t>
            </a:r>
            <a:r>
              <a:rPr lang="en-US" altLang="en-US" dirty="0"/>
              <a:t> </a:t>
            </a:r>
            <a:r>
              <a:rPr lang="en-US" altLang="en-US" dirty="0" err="1"/>
              <a:t>une</a:t>
            </a:r>
            <a:r>
              <a:rPr lang="en-US" altLang="en-US" dirty="0"/>
              <a:t> </a:t>
            </a:r>
            <a:r>
              <a:rPr lang="en-US" altLang="en-US" dirty="0" err="1"/>
              <a:t>ville</a:t>
            </a:r>
            <a:r>
              <a:rPr lang="en-US" altLang="en-US" dirty="0"/>
              <a:t> tolerant au protestantisme.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 err="1"/>
              <a:t>Plusieurs</a:t>
            </a:r>
            <a:r>
              <a:rPr lang="en-US" altLang="en-US" dirty="0"/>
              <a:t> </a:t>
            </a:r>
            <a:r>
              <a:rPr lang="en-US" altLang="en-US" dirty="0" err="1"/>
              <a:t>theoligiciens</a:t>
            </a:r>
            <a:r>
              <a:rPr lang="en-US" altLang="en-US" dirty="0"/>
              <a:t> protestants </a:t>
            </a:r>
            <a:r>
              <a:rPr lang="en-US" altLang="en-US" dirty="0" err="1"/>
              <a:t>francais</a:t>
            </a:r>
            <a:r>
              <a:rPr lang="en-US" altLang="en-US" dirty="0"/>
              <a:t> </a:t>
            </a:r>
            <a:r>
              <a:rPr lang="en-US" altLang="en-US" dirty="0" err="1"/>
              <a:t>s’exilent</a:t>
            </a:r>
            <a:r>
              <a:rPr lang="en-US" altLang="en-US" dirty="0"/>
              <a:t> </a:t>
            </a:r>
            <a:r>
              <a:rPr lang="en-US" altLang="en-US" dirty="0" err="1"/>
              <a:t>donc</a:t>
            </a:r>
            <a:r>
              <a:rPr lang="en-US" altLang="en-US" dirty="0"/>
              <a:t> a </a:t>
            </a:r>
            <a:r>
              <a:rPr lang="en-US" altLang="en-US" dirty="0" err="1"/>
              <a:t>Geneve</a:t>
            </a:r>
            <a:r>
              <a:rPr lang="en-US" altLang="en-US" dirty="0"/>
              <a:t>, </a:t>
            </a:r>
            <a:r>
              <a:rPr lang="en-US" altLang="en-US" dirty="0" err="1"/>
              <a:t>notamment</a:t>
            </a:r>
            <a:r>
              <a:rPr lang="en-US" altLang="en-US" dirty="0"/>
              <a:t> Jean Calvin et Guillaume </a:t>
            </a:r>
            <a:r>
              <a:rPr lang="en-US" altLang="en-US" dirty="0" err="1"/>
              <a:t>Farel</a:t>
            </a:r>
            <a:endParaRPr lang="en-US" altLang="en-US" dirty="0"/>
          </a:p>
          <a:p>
            <a:pPr eaLnBrk="1" hangingPunct="1">
              <a:spcBef>
                <a:spcPct val="0"/>
              </a:spcBef>
            </a:pPr>
            <a:r>
              <a:rPr lang="en-US" altLang="en-US" dirty="0" err="1"/>
              <a:t>Geneve</a:t>
            </a:r>
            <a:r>
              <a:rPr lang="en-US" altLang="en-US" dirty="0"/>
              <a:t> </a:t>
            </a:r>
            <a:r>
              <a:rPr lang="en-US" altLang="en-US" dirty="0" err="1"/>
              <a:t>est</a:t>
            </a:r>
            <a:r>
              <a:rPr lang="en-US" altLang="en-US" dirty="0"/>
              <a:t> </a:t>
            </a:r>
            <a:r>
              <a:rPr lang="en-US" altLang="en-US" dirty="0" err="1"/>
              <a:t>aussi</a:t>
            </a:r>
            <a:r>
              <a:rPr lang="en-US" altLang="en-US" dirty="0"/>
              <a:t> </a:t>
            </a:r>
            <a:r>
              <a:rPr lang="en-US" altLang="en-US" dirty="0" err="1"/>
              <a:t>situe</a:t>
            </a:r>
            <a:r>
              <a:rPr lang="en-US" altLang="en-US" dirty="0"/>
              <a:t> </a:t>
            </a:r>
            <a:r>
              <a:rPr lang="en-US" altLang="en-US" dirty="0" err="1"/>
              <a:t>ou</a:t>
            </a:r>
            <a:r>
              <a:rPr lang="en-US" altLang="en-US" dirty="0"/>
              <a:t> </a:t>
            </a:r>
            <a:r>
              <a:rPr lang="en-US" altLang="en-US" dirty="0" err="1"/>
              <a:t>elle</a:t>
            </a:r>
            <a:r>
              <a:rPr lang="en-US" altLang="en-US" dirty="0"/>
              <a:t> </a:t>
            </a:r>
            <a:r>
              <a:rPr lang="en-US" altLang="en-US" dirty="0" err="1"/>
              <a:t>puisse</a:t>
            </a:r>
            <a:r>
              <a:rPr lang="en-US" altLang="en-US" dirty="0"/>
              <a:t> </a:t>
            </a:r>
            <a:r>
              <a:rPr lang="en-US" altLang="en-US" dirty="0" err="1"/>
              <a:t>etre</a:t>
            </a:r>
            <a:r>
              <a:rPr lang="en-US" altLang="en-US" dirty="0"/>
              <a:t> un lieu de passage pour </a:t>
            </a:r>
            <a:r>
              <a:rPr lang="en-US" altLang="en-US" dirty="0" err="1"/>
              <a:t>aller</a:t>
            </a:r>
            <a:r>
              <a:rPr lang="en-US" altLang="en-US" dirty="0"/>
              <a:t> </a:t>
            </a:r>
            <a:r>
              <a:rPr lang="en-US" altLang="en-US" dirty="0" err="1"/>
              <a:t>vers</a:t>
            </a:r>
            <a:r>
              <a:rPr lang="en-US" altLang="en-US" dirty="0"/>
              <a:t> </a:t>
            </a:r>
            <a:r>
              <a:rPr lang="en-US" altLang="en-US" dirty="0" err="1"/>
              <a:t>l’Allemagne</a:t>
            </a:r>
            <a:r>
              <a:rPr lang="en-US" altLang="en-US" dirty="0"/>
              <a:t> </a:t>
            </a:r>
            <a:r>
              <a:rPr lang="en-US" altLang="en-US" dirty="0" err="1"/>
              <a:t>ou</a:t>
            </a:r>
            <a:r>
              <a:rPr lang="en-US" altLang="en-US" dirty="0"/>
              <a:t> le Pays Bas, qui </a:t>
            </a:r>
            <a:r>
              <a:rPr lang="en-US" altLang="en-US" dirty="0" err="1"/>
              <a:t>etaient</a:t>
            </a:r>
            <a:r>
              <a:rPr lang="en-US" altLang="en-US" dirty="0"/>
              <a:t> tolerant </a:t>
            </a:r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E78B39F-D5B6-4CA0-BF1E-9E6A071C63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238" indent="-290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52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1950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867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58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30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702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74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F07B902-5956-49EB-ABBB-AC802D83472B}" type="datetime1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11/25/2019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2B123F07-2065-441B-9C8A-ED954A78226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238" indent="-290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52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1950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867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58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30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702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74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4342" name="Rectangle 6">
            <a:extLst>
              <a:ext uri="{FF2B5EF4-FFF2-40B4-BE49-F238E27FC236}">
                <a16:creationId xmlns:a16="http://schemas.microsoft.com/office/drawing/2014/main" id="{00534399-AE95-4F84-BBF1-537076174D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238" indent="-290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52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1950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867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58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30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702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74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D0BBA38-9C0E-4221-B7AF-4C3CABC1591B}" type="slidenum">
              <a:rPr lang="en-US" altLang="en-US" smtClean="0">
                <a:latin typeface="Calibri" panose="020F0502020204030204" pitchFamily="34" charset="0"/>
              </a:rPr>
              <a:pPr/>
              <a:t>6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4343" name="Rectangle 7">
            <a:extLst>
              <a:ext uri="{FF2B5EF4-FFF2-40B4-BE49-F238E27FC236}">
                <a16:creationId xmlns:a16="http://schemas.microsoft.com/office/drawing/2014/main" id="{38A7619E-77C9-4898-B874-0C759CA5C713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238" indent="-290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52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1950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867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58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30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702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74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B50CA757-7A6D-422F-9B63-83065EC52C3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2309155E-E2ED-4DCF-B77F-1847817CC7C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/>
              <a:t>Pendant les </a:t>
            </a:r>
            <a:r>
              <a:rPr lang="en-US" altLang="en-US" dirty="0" err="1"/>
              <a:t>guerres</a:t>
            </a:r>
            <a:r>
              <a:rPr lang="en-US" altLang="en-US" dirty="0"/>
              <a:t> de religion, les Protestants </a:t>
            </a:r>
            <a:r>
              <a:rPr lang="en-US" altLang="en-US" dirty="0" err="1"/>
              <a:t>etaient</a:t>
            </a:r>
            <a:r>
              <a:rPr lang="en-US" altLang="en-US" dirty="0"/>
              <a:t> </a:t>
            </a:r>
            <a:r>
              <a:rPr lang="en-US" altLang="en-US" dirty="0" err="1"/>
              <a:t>presecutes</a:t>
            </a:r>
            <a:r>
              <a:rPr lang="en-US" altLang="en-US" dirty="0"/>
              <a:t> </a:t>
            </a:r>
            <a:r>
              <a:rPr lang="en-US" altLang="en-US" dirty="0" err="1"/>
              <a:t>en</a:t>
            </a:r>
            <a:r>
              <a:rPr lang="en-US" altLang="en-US" dirty="0"/>
              <a:t> France par les </a:t>
            </a:r>
            <a:r>
              <a:rPr lang="en-US" altLang="en-US" dirty="0" err="1"/>
              <a:t>catholiques</a:t>
            </a:r>
            <a:r>
              <a:rPr lang="en-US" altLang="en-US" dirty="0"/>
              <a:t>. </a:t>
            </a:r>
            <a:r>
              <a:rPr lang="en-US" altLang="en-US" dirty="0" err="1"/>
              <a:t>Ils</a:t>
            </a:r>
            <a:r>
              <a:rPr lang="en-US" altLang="en-US" dirty="0"/>
              <a:t> </a:t>
            </a:r>
            <a:r>
              <a:rPr lang="en-US" altLang="en-US" dirty="0" err="1"/>
              <a:t>ont</a:t>
            </a:r>
            <a:r>
              <a:rPr lang="en-US" altLang="en-US" dirty="0"/>
              <a:t> </a:t>
            </a:r>
            <a:r>
              <a:rPr lang="en-US" altLang="en-US" dirty="0" err="1"/>
              <a:t>donc</a:t>
            </a:r>
            <a:r>
              <a:rPr lang="en-US" altLang="en-US" dirty="0"/>
              <a:t> </a:t>
            </a:r>
            <a:r>
              <a:rPr lang="en-US" altLang="en-US" dirty="0" err="1"/>
              <a:t>chercher</a:t>
            </a:r>
            <a:r>
              <a:rPr lang="en-US" altLang="en-US" dirty="0"/>
              <a:t> refuge dans les lieu independent du </a:t>
            </a:r>
            <a:r>
              <a:rPr lang="en-US" altLang="en-US" dirty="0" err="1"/>
              <a:t>pouvoir</a:t>
            </a:r>
            <a:r>
              <a:rPr lang="en-US" altLang="en-US" dirty="0"/>
              <a:t> </a:t>
            </a:r>
            <a:r>
              <a:rPr lang="en-US" altLang="en-US" dirty="0" err="1"/>
              <a:t>catholique</a:t>
            </a:r>
            <a:r>
              <a:rPr lang="en-US" altLang="en-US" dirty="0"/>
              <a:t>, </a:t>
            </a:r>
            <a:r>
              <a:rPr lang="en-US" altLang="en-US" dirty="0" err="1"/>
              <a:t>notamment</a:t>
            </a:r>
            <a:r>
              <a:rPr lang="en-US" altLang="en-US" dirty="0"/>
              <a:t> </a:t>
            </a:r>
            <a:r>
              <a:rPr lang="en-US" altLang="en-US" dirty="0" err="1"/>
              <a:t>Geneve</a:t>
            </a:r>
            <a:r>
              <a:rPr lang="en-US" altLang="en-US" dirty="0"/>
              <a:t> et les regions alpines qui </a:t>
            </a:r>
            <a:r>
              <a:rPr lang="en-US" altLang="en-US" dirty="0" err="1"/>
              <a:t>ont</a:t>
            </a:r>
            <a:r>
              <a:rPr lang="en-US" altLang="en-US" dirty="0"/>
              <a:t> adopter la </a:t>
            </a:r>
            <a:r>
              <a:rPr lang="en-US" altLang="en-US" dirty="0" err="1"/>
              <a:t>reforme</a:t>
            </a:r>
            <a:r>
              <a:rPr lang="en-US" altLang="en-US" dirty="0"/>
              <a:t> </a:t>
            </a:r>
          </a:p>
        </p:txBody>
      </p:sp>
      <p:sp>
        <p:nvSpPr>
          <p:cNvPr id="16388" name="Rectangle 4">
            <a:extLst>
              <a:ext uri="{FF2B5EF4-FFF2-40B4-BE49-F238E27FC236}">
                <a16:creationId xmlns:a16="http://schemas.microsoft.com/office/drawing/2014/main" id="{CB5BB0D9-26D4-4BDA-B73F-851834D6249F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238" indent="-290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52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1950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867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58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30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702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74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6E7D150-DC78-4394-B570-AF3D74BB882F}" type="datetime1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11/25/2019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48D12DE3-6030-4FF3-BE4F-2D4C64A3B5D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238" indent="-290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52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1950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867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58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30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702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74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E235010E-47E3-41E6-BC64-5250F43DE3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238" indent="-290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52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1950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867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58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30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702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74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3265F6E-155B-438A-81C5-AEDE5C075D29}" type="slidenum">
              <a:rPr lang="en-US" altLang="en-US" smtClean="0">
                <a:latin typeface="Calibri" panose="020F0502020204030204" pitchFamily="34" charset="0"/>
              </a:rPr>
              <a:pPr/>
              <a:t>7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CB8750FA-580C-4541-AD32-B2BB14D9E42B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238" indent="-290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52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1950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867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58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30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702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74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71A391DC-BBDE-4624-87EC-C5D2CD49D07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22771E1D-9296-4FDE-BF4F-24EE1CDE3A6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/>
              <a:t>Le protestantisme </a:t>
            </a:r>
            <a:r>
              <a:rPr lang="en-US" altLang="en-US" dirty="0" err="1"/>
              <a:t>reflet</a:t>
            </a:r>
            <a:r>
              <a:rPr lang="en-US" altLang="en-US" dirty="0"/>
              <a:t> </a:t>
            </a:r>
            <a:r>
              <a:rPr lang="en-US" altLang="en-US" dirty="0" err="1"/>
              <a:t>l’humanisme</a:t>
            </a:r>
            <a:r>
              <a:rPr lang="en-US" altLang="en-US" dirty="0"/>
              <a:t> de la renaissance.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Il encourage </a:t>
            </a:r>
            <a:r>
              <a:rPr lang="en-US" altLang="en-US" dirty="0" err="1"/>
              <a:t>l’education</a:t>
            </a:r>
            <a:r>
              <a:rPr lang="en-US" altLang="en-US" dirty="0"/>
              <a:t> et de questioner le </a:t>
            </a:r>
            <a:r>
              <a:rPr lang="en-US" altLang="en-US" dirty="0" err="1"/>
              <a:t>pouvoir</a:t>
            </a:r>
            <a:r>
              <a:rPr lang="en-US" altLang="en-US" dirty="0"/>
              <a:t> de </a:t>
            </a:r>
            <a:r>
              <a:rPr lang="en-US" altLang="en-US" dirty="0" err="1"/>
              <a:t>l’Eglise</a:t>
            </a:r>
            <a:r>
              <a:rPr lang="en-US" altLang="en-US" dirty="0"/>
              <a:t> </a:t>
            </a:r>
            <a:r>
              <a:rPr lang="en-US" altLang="en-US" dirty="0" err="1"/>
              <a:t>catholique</a:t>
            </a:r>
            <a:r>
              <a:rPr lang="en-US" altLang="en-US" dirty="0"/>
              <a:t> a travers la </a:t>
            </a:r>
            <a:r>
              <a:rPr lang="en-US" altLang="en-US" dirty="0" err="1"/>
              <a:t>traduction</a:t>
            </a:r>
            <a:r>
              <a:rPr lang="en-US" altLang="en-US" dirty="0"/>
              <a:t> du nouveau testament 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6A4DFA63-DF80-4561-85A4-D58F6D3A8E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238" indent="-290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52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1950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867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58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30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702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74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2FC31D-E44F-4024-AB39-9C3BC27B360B}" type="datetime1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11/25/2019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37" name="Rectangle 5">
            <a:extLst>
              <a:ext uri="{FF2B5EF4-FFF2-40B4-BE49-F238E27FC236}">
                <a16:creationId xmlns:a16="http://schemas.microsoft.com/office/drawing/2014/main" id="{E093B67F-7EF4-42CE-AB12-03F31396965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238" indent="-290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52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1950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867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58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30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702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74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38" name="Rectangle 6">
            <a:extLst>
              <a:ext uri="{FF2B5EF4-FFF2-40B4-BE49-F238E27FC236}">
                <a16:creationId xmlns:a16="http://schemas.microsoft.com/office/drawing/2014/main" id="{E0DAAB15-4667-407B-965C-E6261C7726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238" indent="-290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52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1950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867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58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30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702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74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1FCFA15-F578-4620-9223-69E128D2D499}" type="slidenum">
              <a:rPr lang="en-US" altLang="en-US" smtClean="0">
                <a:latin typeface="Calibri" panose="020F0502020204030204" pitchFamily="34" charset="0"/>
              </a:rPr>
              <a:pPr/>
              <a:t>8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39" name="Rectangle 7">
            <a:extLst>
              <a:ext uri="{FF2B5EF4-FFF2-40B4-BE49-F238E27FC236}">
                <a16:creationId xmlns:a16="http://schemas.microsoft.com/office/drawing/2014/main" id="{A90DA9E6-9094-49AA-AA89-0452500CEF04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238" indent="-290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52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1950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867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58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30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702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74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7159E558-867D-46E9-B0C3-7D1486DF402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060F1133-DA0C-4832-8A1B-A66FA7793C5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/>
              <a:t>Pendant la </a:t>
            </a:r>
            <a:r>
              <a:rPr lang="en-US" altLang="en-US" dirty="0" err="1"/>
              <a:t>periode</a:t>
            </a:r>
            <a:r>
              <a:rPr lang="en-US" altLang="en-US" dirty="0"/>
              <a:t> de la </a:t>
            </a:r>
            <a:r>
              <a:rPr lang="en-US" altLang="en-US" dirty="0" err="1"/>
              <a:t>reforme</a:t>
            </a:r>
            <a:r>
              <a:rPr lang="en-US" altLang="en-US" dirty="0"/>
              <a:t>, le movement du protestantisme </a:t>
            </a:r>
            <a:r>
              <a:rPr lang="en-US" altLang="en-US" dirty="0" err="1"/>
              <a:t>est</a:t>
            </a:r>
            <a:r>
              <a:rPr lang="en-US" altLang="en-US" dirty="0"/>
              <a:t> </a:t>
            </a:r>
            <a:r>
              <a:rPr lang="en-US" altLang="en-US" dirty="0" err="1"/>
              <a:t>celle</a:t>
            </a:r>
            <a:r>
              <a:rPr lang="en-US" altLang="en-US" dirty="0"/>
              <a:t> de </a:t>
            </a:r>
            <a:r>
              <a:rPr lang="en-US" altLang="en-US" dirty="0" err="1"/>
              <a:t>l’oppression</a:t>
            </a:r>
            <a:r>
              <a:rPr lang="en-US" altLang="en-US" dirty="0"/>
              <a:t> et </a:t>
            </a:r>
            <a:r>
              <a:rPr lang="en-US" altLang="en-US" dirty="0" err="1"/>
              <a:t>une</a:t>
            </a:r>
            <a:r>
              <a:rPr lang="en-US" altLang="en-US" dirty="0"/>
              <a:t> </a:t>
            </a:r>
            <a:r>
              <a:rPr lang="en-US" altLang="en-US" dirty="0" err="1"/>
              <a:t>lutte</a:t>
            </a:r>
            <a:r>
              <a:rPr lang="en-US" altLang="en-US" dirty="0"/>
              <a:t> </a:t>
            </a:r>
            <a:r>
              <a:rPr lang="en-US" altLang="en-US" dirty="0" err="1"/>
              <a:t>continuelle</a:t>
            </a:r>
            <a:r>
              <a:rPr lang="en-US" altLang="en-US" dirty="0"/>
              <a:t>. </a:t>
            </a:r>
            <a:r>
              <a:rPr lang="en-US" altLang="en-US" dirty="0" err="1"/>
              <a:t>Plusieurs</a:t>
            </a:r>
            <a:r>
              <a:rPr lang="en-US" altLang="en-US" dirty="0"/>
              <a:t> massacres et </a:t>
            </a:r>
            <a:r>
              <a:rPr lang="en-US" altLang="en-US" dirty="0" err="1"/>
              <a:t>huit</a:t>
            </a:r>
            <a:r>
              <a:rPr lang="en-US" altLang="en-US" dirty="0"/>
              <a:t> </a:t>
            </a:r>
            <a:r>
              <a:rPr lang="en-US" altLang="en-US" dirty="0" err="1"/>
              <a:t>guerres</a:t>
            </a:r>
            <a:r>
              <a:rPr lang="en-US" altLang="en-US" dirty="0"/>
              <a:t> de religion pendant </a:t>
            </a:r>
            <a:r>
              <a:rPr lang="en-US" altLang="en-US" dirty="0" err="1"/>
              <a:t>cette</a:t>
            </a:r>
            <a:r>
              <a:rPr lang="en-US" altLang="en-US" dirty="0"/>
              <a:t> </a:t>
            </a:r>
            <a:r>
              <a:rPr lang="en-US" altLang="en-US" dirty="0" err="1"/>
              <a:t>periode</a:t>
            </a:r>
            <a:r>
              <a:rPr lang="en-US" altLang="en-US" dirty="0"/>
              <a:t>. </a:t>
            </a:r>
          </a:p>
        </p:txBody>
      </p:sp>
      <p:sp>
        <p:nvSpPr>
          <p:cNvPr id="20484" name="Rectangle 4">
            <a:extLst>
              <a:ext uri="{FF2B5EF4-FFF2-40B4-BE49-F238E27FC236}">
                <a16:creationId xmlns:a16="http://schemas.microsoft.com/office/drawing/2014/main" id="{15631D19-3622-4802-B234-6F5168B7730C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238" indent="-290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52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1950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867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58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30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702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74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9A9BE4-793F-421E-B2F3-75C24129C165}" type="datetime1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11/24/2019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67342716-149D-4D5A-8A52-F0924BAA5B8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238" indent="-290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52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1950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867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58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30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702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74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0486" name="Rectangle 6">
            <a:extLst>
              <a:ext uri="{FF2B5EF4-FFF2-40B4-BE49-F238E27FC236}">
                <a16:creationId xmlns:a16="http://schemas.microsoft.com/office/drawing/2014/main" id="{9724CDEE-C46E-498E-97B9-45F408FD0F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238" indent="-290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52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1950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867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58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30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702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74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64F1594-6859-41E3-809A-E548F4E2D5B5}" type="slidenum">
              <a:rPr lang="en-US" altLang="en-US" smtClean="0">
                <a:latin typeface="Calibri" panose="020F0502020204030204" pitchFamily="34" charset="0"/>
              </a:rPr>
              <a:pPr/>
              <a:t>9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0487" name="Rectangle 7">
            <a:extLst>
              <a:ext uri="{FF2B5EF4-FFF2-40B4-BE49-F238E27FC236}">
                <a16:creationId xmlns:a16="http://schemas.microsoft.com/office/drawing/2014/main" id="{1285C172-5769-4752-9ADE-52B45244DE15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238" indent="-290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52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1950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867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58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30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702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74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8155F00C-A76E-476C-A576-2C92925C787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7763CD1C-A715-403F-9EA1-6FF810F43C3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err="1"/>
              <a:t>Aujourd’hui</a:t>
            </a:r>
            <a:r>
              <a:rPr lang="en-US" altLang="en-US" dirty="0"/>
              <a:t>, les Protestants </a:t>
            </a:r>
            <a:r>
              <a:rPr lang="en-US" altLang="en-US" dirty="0" err="1"/>
              <a:t>en</a:t>
            </a:r>
            <a:r>
              <a:rPr lang="en-US" altLang="en-US" dirty="0"/>
              <a:t> France </a:t>
            </a:r>
            <a:r>
              <a:rPr lang="en-US" altLang="en-US" dirty="0" err="1"/>
              <a:t>sont</a:t>
            </a:r>
            <a:r>
              <a:rPr lang="en-US" altLang="en-US" dirty="0"/>
              <a:t> </a:t>
            </a:r>
            <a:r>
              <a:rPr lang="en-US" altLang="en-US" dirty="0" err="1"/>
              <a:t>tres</a:t>
            </a:r>
            <a:r>
              <a:rPr lang="en-US" altLang="en-US" dirty="0"/>
              <a:t> </a:t>
            </a:r>
            <a:r>
              <a:rPr lang="en-US" altLang="en-US" dirty="0" err="1"/>
              <a:t>peu</a:t>
            </a:r>
            <a:r>
              <a:rPr lang="en-US" altLang="en-US" dirty="0"/>
              <a:t> </a:t>
            </a:r>
            <a:r>
              <a:rPr lang="en-US" altLang="en-US" dirty="0" err="1"/>
              <a:t>mais</a:t>
            </a:r>
            <a:r>
              <a:rPr lang="en-US" altLang="en-US" dirty="0"/>
              <a:t> </a:t>
            </a:r>
            <a:r>
              <a:rPr lang="en-US" altLang="en-US" dirty="0" err="1"/>
              <a:t>ils</a:t>
            </a:r>
            <a:r>
              <a:rPr lang="en-US" altLang="en-US" dirty="0"/>
              <a:t> ne </a:t>
            </a:r>
            <a:r>
              <a:rPr lang="en-US" altLang="en-US" dirty="0" err="1"/>
              <a:t>sont</a:t>
            </a:r>
            <a:r>
              <a:rPr lang="en-US" altLang="en-US" dirty="0"/>
              <a:t> plus persecutes.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Il y a plus de protestants </a:t>
            </a:r>
            <a:r>
              <a:rPr lang="en-US" altLang="en-US" dirty="0" err="1"/>
              <a:t>en</a:t>
            </a:r>
            <a:r>
              <a:rPr lang="en-US" altLang="en-US" dirty="0"/>
              <a:t> Suisse et </a:t>
            </a:r>
            <a:r>
              <a:rPr lang="en-US" altLang="en-US" dirty="0" err="1"/>
              <a:t>en</a:t>
            </a:r>
            <a:r>
              <a:rPr lang="en-US" altLang="en-US" dirty="0"/>
              <a:t> </a:t>
            </a:r>
            <a:r>
              <a:rPr lang="en-US" altLang="en-US" dirty="0" err="1"/>
              <a:t>Allemagne</a:t>
            </a:r>
            <a:r>
              <a:rPr lang="en-US" altLang="en-US" dirty="0"/>
              <a:t> </a:t>
            </a:r>
            <a:r>
              <a:rPr lang="en-US" altLang="en-US" dirty="0" err="1"/>
              <a:t>qu’en</a:t>
            </a:r>
            <a:r>
              <a:rPr lang="en-US" altLang="en-US" dirty="0"/>
              <a:t> France, </a:t>
            </a:r>
            <a:r>
              <a:rPr lang="en-US" altLang="en-US" dirty="0" err="1"/>
              <a:t>ou</a:t>
            </a:r>
            <a:r>
              <a:rPr lang="en-US" altLang="en-US" dirty="0"/>
              <a:t> </a:t>
            </a:r>
            <a:r>
              <a:rPr lang="en-US" altLang="en-US" dirty="0" err="1"/>
              <a:t>ils</a:t>
            </a:r>
            <a:r>
              <a:rPr lang="en-US" altLang="en-US" dirty="0"/>
              <a:t> ne </a:t>
            </a:r>
            <a:r>
              <a:rPr lang="en-US" altLang="en-US" dirty="0" err="1"/>
              <a:t>sont</a:t>
            </a:r>
            <a:r>
              <a:rPr lang="en-US" altLang="en-US" dirty="0"/>
              <a:t> que 2% de la population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 err="1"/>
              <a:t>Neanmoins</a:t>
            </a:r>
            <a:r>
              <a:rPr lang="en-US" altLang="en-US" dirty="0"/>
              <a:t>, recement on </a:t>
            </a:r>
            <a:r>
              <a:rPr lang="en-US" altLang="en-US" dirty="0" err="1"/>
              <a:t>voit</a:t>
            </a:r>
            <a:r>
              <a:rPr lang="en-US" altLang="en-US" dirty="0"/>
              <a:t> </a:t>
            </a:r>
            <a:r>
              <a:rPr lang="en-US" altLang="en-US" dirty="0" err="1"/>
              <a:t>une</a:t>
            </a:r>
            <a:r>
              <a:rPr lang="en-US" altLang="en-US" dirty="0"/>
              <a:t> </a:t>
            </a:r>
            <a:r>
              <a:rPr lang="en-US" altLang="en-US" dirty="0" err="1"/>
              <a:t>croissance</a:t>
            </a:r>
            <a:r>
              <a:rPr lang="en-US" altLang="en-US" dirty="0"/>
              <a:t> de protestants </a:t>
            </a:r>
            <a:r>
              <a:rPr lang="en-US" altLang="en-US" dirty="0" err="1"/>
              <a:t>en</a:t>
            </a:r>
            <a:r>
              <a:rPr lang="en-US" altLang="en-US" dirty="0"/>
              <a:t> France, </a:t>
            </a:r>
            <a:r>
              <a:rPr lang="en-US" altLang="en-US" dirty="0" err="1"/>
              <a:t>notamment</a:t>
            </a:r>
            <a:r>
              <a:rPr lang="en-US" altLang="en-US" dirty="0"/>
              <a:t> dans la region de </a:t>
            </a:r>
            <a:r>
              <a:rPr lang="en-US" altLang="en-US" dirty="0" err="1"/>
              <a:t>ses</a:t>
            </a:r>
            <a:r>
              <a:rPr lang="en-US" altLang="en-US" dirty="0"/>
              <a:t> debut, la region alpine. </a:t>
            </a:r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83D862E0-9498-4830-BC74-C44A41B5885F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238" indent="-290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52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1950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867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58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30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702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74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DCD00A7-5317-4AED-A0FC-2FB378D6D93F}" type="datetime1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11/25/2019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id="{C730E996-345B-4A84-B4C5-68F5D863F9A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238" indent="-290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52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1950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867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58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30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702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74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34" name="Rectangle 6">
            <a:extLst>
              <a:ext uri="{FF2B5EF4-FFF2-40B4-BE49-F238E27FC236}">
                <a16:creationId xmlns:a16="http://schemas.microsoft.com/office/drawing/2014/main" id="{2E2C2464-A278-4323-81D2-E11FFF59D2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238" indent="-290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52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1950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867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58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30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702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74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2165B89-0F85-43DA-82C6-1BD1ABF04D21}" type="slidenum">
              <a:rPr lang="en-US" altLang="en-US" smtClean="0">
                <a:latin typeface="Calibri" panose="020F0502020204030204" pitchFamily="34" charset="0"/>
              </a:rPr>
              <a:pPr/>
              <a:t>10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35" name="Rectangle 7">
            <a:extLst>
              <a:ext uri="{FF2B5EF4-FFF2-40B4-BE49-F238E27FC236}">
                <a16:creationId xmlns:a16="http://schemas.microsoft.com/office/drawing/2014/main" id="{2CCFA1DC-EDA8-4CD3-BB44-107D390F01E5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238" indent="-290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52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1950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867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58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30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702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74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fr-FR" dirty="0"/>
              <a:t>Donc, </a:t>
            </a:r>
            <a:r>
              <a:rPr lang="fr-FR" sz="1200" b="1" dirty="0">
                <a:latin typeface="Garamond" panose="02020404030301010803" pitchFamily="18" charset="0"/>
              </a:rPr>
              <a:t>Est-ce que la région alpine à contribuer à préserver le Protestantisme ?</a:t>
            </a:r>
            <a:endParaRPr lang="fr-FR" sz="1200" b="1" i="1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fr-FR" altLang="en-US" sz="1200" dirty="0">
                <a:latin typeface="Garamond" panose="02020404030301010803" pitchFamily="18" charset="0"/>
                <a:cs typeface="Times New Roman" panose="02020603050405020304" pitchFamily="18" charset="0"/>
              </a:rPr>
              <a:t>Oui, mais il n’y a pas autant de Protestants que de Catholiques. Beaucoup de Protestants on fuit la France d’autres pays plus tolérant</a:t>
            </a:r>
          </a:p>
          <a:p>
            <a:pPr>
              <a:defRPr/>
            </a:pPr>
            <a:r>
              <a:rPr lang="fr-FR" sz="1200" dirty="0">
                <a:latin typeface="Garamond" panose="02020404030301010803" pitchFamily="18" charset="0"/>
                <a:cs typeface="Times New Roman" panose="02020603050405020304" pitchFamily="18" charset="0"/>
              </a:rPr>
              <a:t>La carte nous montre qu’il y a bcp plus de catholiques que de protestants en France de nos jours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024E7C-3A95-470F-901E-71F5C7B09D02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01872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Pour mieux comprendre les autres raisons pour la quelle il y a pas beaucoup de protestants en France aujourd’hui, on peut regarder vers la laïcité et pour l’augmentation </a:t>
            </a:r>
            <a:r>
              <a:rPr lang="fr-FR" dirty="0" err="1"/>
              <a:t>recemet</a:t>
            </a:r>
            <a:r>
              <a:rPr lang="fr-FR" dirty="0"/>
              <a:t> vers les immigres qui </a:t>
            </a:r>
            <a:r>
              <a:rPr lang="fr-FR" dirty="0" err="1"/>
              <a:t>enmenent</a:t>
            </a:r>
            <a:r>
              <a:rPr lang="fr-FR" dirty="0"/>
              <a:t> avec eux leur religions.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024E7C-3A95-470F-901E-71F5C7B09D02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7722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B5FD77E4-8484-4382-86A0-6B721D15F4A8}"/>
              </a:ext>
            </a:extLst>
          </p:cNvPr>
          <p:cNvSpPr/>
          <p:nvPr/>
        </p:nvSpPr>
        <p:spPr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7E42E260-896F-438D-89FB-94A94275CD5A}"/>
              </a:ext>
            </a:extLst>
          </p:cNvPr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284227A6-0D39-499A-A865-85D937293955}"/>
              </a:ext>
            </a:extLst>
          </p:cNvPr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515100" cy="685800"/>
          </a:xfrm>
        </p:spPr>
        <p:txBody>
          <a:bodyPr anchor="ctr"/>
          <a:lstStyle>
            <a:lvl1pPr marL="0" indent="0" algn="l">
              <a:buNone/>
              <a:defRPr sz="28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Date Placeholder 27">
            <a:extLst>
              <a:ext uri="{FF2B5EF4-FFF2-40B4-BE49-F238E27FC236}">
                <a16:creationId xmlns:a16="http://schemas.microsoft.com/office/drawing/2014/main" id="{1F598589-C7EE-494F-A63F-56BD16EA41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081A4DD-9E24-4450-88F5-3B637BC75815}" type="datetime1">
              <a:rPr lang="en-US"/>
              <a:pPr>
                <a:defRPr/>
              </a:pPr>
              <a:t>11/24/2019</a:t>
            </a:fld>
            <a:endParaRPr lang="en-US" dirty="0"/>
          </a:p>
        </p:txBody>
      </p:sp>
      <p:sp>
        <p:nvSpPr>
          <p:cNvPr id="10" name="Footer Placeholder 16">
            <a:extLst>
              <a:ext uri="{FF2B5EF4-FFF2-40B4-BE49-F238E27FC236}">
                <a16:creationId xmlns:a16="http://schemas.microsoft.com/office/drawing/2014/main" id="{A6C0FC9F-827C-4A9E-9E74-ED13A22D5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/>
              <a:t>Bourdier - French 380</a:t>
            </a:r>
          </a:p>
        </p:txBody>
      </p:sp>
      <p:sp>
        <p:nvSpPr>
          <p:cNvPr id="11" name="Slide Number Placeholder 28">
            <a:extLst>
              <a:ext uri="{FF2B5EF4-FFF2-40B4-BE49-F238E27FC236}">
                <a16:creationId xmlns:a16="http://schemas.microsoft.com/office/drawing/2014/main" id="{A7C13829-9B89-476F-B4E3-A630CA601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F19FF1B-144C-4233-A067-F108E01063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54060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  <a:endParaRPr lang="en-US" dirty="0"/>
          </a:p>
        </p:txBody>
      </p:sp>
      <p:sp>
        <p:nvSpPr>
          <p:cNvPr id="1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noProof="1"/>
              <a:t>Click to edit Master text styles</a:t>
            </a:r>
            <a:endParaRPr lang="en-US"/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  <a:endParaRPr lang="en-US"/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348EA0DC-195D-4DBD-B1D4-4836125B1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43BBFA-7F1D-4A4D-A5CD-67AFE0E5B2F2}" type="datetime1">
              <a:rPr lang="en-US"/>
              <a:pPr>
                <a:defRPr/>
              </a:pPr>
              <a:t>11/24/2019</a:t>
            </a:fld>
            <a:endParaRPr lang="en-US" dirty="0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0ACD5CCE-789E-4F2D-9CF0-F2E26D38F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Bourdier - French 380</a:t>
            </a:r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56B49E55-D3DC-48D3-B85B-8D000255D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05906-B2D2-4520-BF74-D970FFA723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2201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1055D675-9EC2-47E4-BFC2-0859445AA1E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CAA63-BB52-45F4-9E75-75F9E4707D11}" type="datetime1">
              <a:rPr lang="en-US"/>
              <a:pPr>
                <a:defRPr/>
              </a:pPr>
              <a:t>11/24/2019</a:t>
            </a:fld>
            <a:endParaRPr lang="en-US" dirty="0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B59224A5-EA96-4667-BD2B-2C54A62C851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Bourdier - French 380</a:t>
            </a:r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D205EB74-AECE-4AD5-999D-282D43544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5C2AC-FC7B-4E35-82EF-BFDE39A0FF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6022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>
            <a:extLst>
              <a:ext uri="{FF2B5EF4-FFF2-40B4-BE49-F238E27FC236}">
                <a16:creationId xmlns:a16="http://schemas.microsoft.com/office/drawing/2014/main" id="{13882165-D8B0-4558-B983-8AA8B9593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C3B474-483C-4C21-864B-3C677E5D5294}" type="datetime1">
              <a:rPr lang="en-US"/>
              <a:pPr>
                <a:defRPr/>
              </a:pPr>
              <a:t>11/24/2019</a:t>
            </a:fld>
            <a:endParaRPr lang="en-US" dirty="0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541EF0EA-6CF2-4DEB-9BF6-616E6137C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Bourdier - French 380</a:t>
            </a:r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CCCB8FC1-A61C-4183-85B5-2E1842EE8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25383-9878-40C6-94CF-FEB522A5E0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7328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6D4A4C-C2E8-4B8E-80B1-2CF945C6F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8AEC3-9037-48BD-AEC2-04301CE11630}" type="datetime1">
              <a:rPr lang="en-US"/>
              <a:pPr>
                <a:defRPr/>
              </a:pPr>
              <a:t>11/24/2019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DC6265-276E-44C0-9517-17AAAABB2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Bourdier - French 380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F23C85-2A5A-4619-BB92-5F2AFBD29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08402F8-5B44-4FC7-B4B9-39C93282AE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4682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noProof="1"/>
              <a:t>Click to edit Master text styles</a:t>
            </a:r>
            <a:endParaRPr lang="en-US"/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noProof="1"/>
              <a:t>Click to edit Master text styles</a:t>
            </a:r>
            <a:endParaRPr lang="en-US"/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  <a:endParaRPr lang="en-US"/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59D70189-D757-4871-A24A-8D0744F69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4E0CC-FBA9-4416-AFCC-93A1AB297530}" type="datetime1">
              <a:rPr lang="en-US"/>
              <a:pPr>
                <a:defRPr/>
              </a:pPr>
              <a:t>11/24/2019</a:t>
            </a:fld>
            <a:endParaRPr lang="en-US" dirty="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C87E7478-BE40-4BD7-97B6-BEE5885F8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Bourdier - French 380</a:t>
            </a:r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9DF5C9B3-75CA-489E-8EF6-8624949CC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06F4E1-2271-4F04-88D6-5CD0377D55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6567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Title and 2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noProof="1"/>
              <a:t>Click to edit Master text styles</a:t>
            </a:r>
            <a:endParaRPr lang="en-US"/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noProof="1"/>
              <a:t>Click to edit Master text styles</a:t>
            </a:r>
            <a:endParaRPr lang="en-US"/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  <a:endParaRPr lang="en-US"/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9E1B9D0A-AFFA-49BC-BB4E-151A321D6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C00E5-B3D9-4B7E-8D60-C1A077C898CF}" type="datetime1">
              <a:rPr lang="en-US"/>
              <a:pPr>
                <a:defRPr/>
              </a:pPr>
              <a:t>11/24/2019</a:t>
            </a:fld>
            <a:endParaRPr lang="en-US" dirty="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7341FAF9-FE03-4B50-88DE-7D65FFD98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Bourdier - French 380</a:t>
            </a:r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6B4A9F76-ABBB-448C-A448-836F8DD4A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10D71-1573-4726-8024-B019EDD7DB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9208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>
            <a:extLst>
              <a:ext uri="{FF2B5EF4-FFF2-40B4-BE49-F238E27FC236}">
                <a16:creationId xmlns:a16="http://schemas.microsoft.com/office/drawing/2014/main" id="{7683EA90-313C-4084-9BC7-485C59B32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3FDC977-A663-4D29-B99A-710F666923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775" y="1600200"/>
            <a:ext cx="81534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3FB6EB53-BCDD-4856-BC18-978EBB0FB4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E6A8D654-8687-411B-BB04-7081FEBC6047}" type="datetime1">
              <a:rPr lang="en-US"/>
              <a:pPr>
                <a:defRPr/>
              </a:pPr>
              <a:t>11/24/2019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C9DA85-63D8-4C81-8B4B-D0D145D8B4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Bourdier - French 380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A53A0C-10C5-47AB-8A27-889C63D22B67}"/>
              </a:ext>
            </a:extLst>
          </p:cNvPr>
          <p:cNvSpPr/>
          <p:nvPr/>
        </p:nvSpPr>
        <p:spPr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380961-4B32-4CDB-83FD-D331B00DBEA4}"/>
              </a:ext>
            </a:extLst>
          </p:cNvPr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423F23-F3A1-4922-B7D8-5E80110510AB}"/>
              </a:ext>
            </a:extLst>
          </p:cNvPr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C6AB30E0-58AC-40D5-B3E6-0410A7B5A8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400" b="1">
                <a:solidFill>
                  <a:srgbClr val="FFFFFF"/>
                </a:solidFill>
                <a:latin typeface="Tw Cen MT" panose="020B0602020104020603" pitchFamily="34" charset="0"/>
              </a:defRPr>
            </a:lvl1pPr>
          </a:lstStyle>
          <a:p>
            <a:pPr>
              <a:defRPr/>
            </a:pPr>
            <a:fld id="{0483D689-ECF0-4CA1-A23A-A43BB72CBE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3" r:id="rId2"/>
    <p:sldLayoutId id="2147483794" r:id="rId3"/>
    <p:sldLayoutId id="2147483795" r:id="rId4"/>
    <p:sldLayoutId id="2147483799" r:id="rId5"/>
    <p:sldLayoutId id="2147483796" r:id="rId6"/>
    <p:sldLayoutId id="2147483797" r:id="rId7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anose="020B0602020104020603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anose="020B0602020104020603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anose="020B0602020104020603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anose="020B0602020104020603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anose="020B0602020104020603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anose="020B0602020104020603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anose="020B0602020104020603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anose="020B0602020104020603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latinLnBrk="0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latinLnBrk="0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latinLnBrk="0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latinLnBrk="0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hyperlink" Target="https://www.museeprotestant.org/mediatheque/page/28/?type=images&amp;rubrique&amp;siecle&amp;search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3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3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3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3.png"/><Relationship Id="rId5" Type="http://schemas.openxmlformats.org/officeDocument/2006/relationships/image" Target="../media/image9.jpeg"/><Relationship Id="rId4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2.ac-lyon.fr/etab/colleges/col-69/cmarot/IMG/pdf/Lyon_Histoire_-_1562.pdf" TargetMode="External"/><Relationship Id="rId2" Type="http://schemas.openxmlformats.org/officeDocument/2006/relationships/hyperlink" Target="https://gallica.bnf.fr/ark:/12148/bpt6k96339004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museeprotestant.org/notice/le-protestantisme-en-dauphine/" TargetMode="External"/><Relationship Id="rId4" Type="http://schemas.openxmlformats.org/officeDocument/2006/relationships/hyperlink" Target="https://www.museeprotestant.org/notice/le-refuge-huguenot-en-suiss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AC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FED26FF-9668-4F60-9B94-F36681CC07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" y="2564904"/>
            <a:ext cx="9144000" cy="250825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fr-FR" i="1" cap="non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5300" b="1" i="1" cap="none" dirty="0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Le protestantisme dans la région alpine :  </a:t>
            </a:r>
            <a:br>
              <a:rPr lang="fr-FR" b="1" cap="non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cap="non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cap="non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900" b="1" cap="none" dirty="0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Est-</a:t>
            </a:r>
            <a:r>
              <a:rPr lang="en-US" sz="4900" b="1" cap="none" dirty="0" err="1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ce</a:t>
            </a:r>
            <a:r>
              <a:rPr lang="en-US" sz="4900" b="1" cap="none" dirty="0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 que les Alpes on </a:t>
            </a:r>
            <a:r>
              <a:rPr lang="en-US" sz="4900" b="1" cap="none" dirty="0" err="1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contribu</a:t>
            </a:r>
            <a:r>
              <a:rPr lang="fr-FR" sz="4900" b="1" cap="none" dirty="0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é</a:t>
            </a:r>
            <a:r>
              <a:rPr lang="en-US" sz="4900" b="1" cap="none" dirty="0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s a preserver le protestantisme ?</a:t>
            </a:r>
            <a:endParaRPr lang="en-US" sz="4900" b="1" cap="none" dirty="0">
              <a:solidFill>
                <a:schemeClr val="accent1">
                  <a:lumMod val="75000"/>
                </a:schemeClr>
              </a:solidFill>
              <a:effectLst/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003CFABC-1B46-4425-9CB3-382791E0BCC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2362200" y="6049963"/>
            <a:ext cx="6515100" cy="6858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altLang="en-US" dirty="0"/>
              <a:t>Melissa McLaughlin – French 475 – Dr. B.</a:t>
            </a:r>
            <a:endParaRPr lang="en-US" alt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38D6B1B-D355-44EA-821F-95E9213D6E6A}"/>
              </a:ext>
            </a:extLst>
          </p:cNvPr>
          <p:cNvSpPr txBox="1">
            <a:spLocks/>
          </p:cNvSpPr>
          <p:nvPr/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 cap="all" baseline="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anose="020B0602020104020603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anose="020B0602020104020603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anose="020B0602020104020603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anose="020B0602020104020603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anose="020B0602020104020603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anose="020B0602020104020603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anose="020B0602020104020603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anose="020B0602020104020603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0C613BC-CD75-407C-8E20-93C99D8939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00392" y="5358358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14694-6DCE-40BF-AB60-2D90B8016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Spatialisation (15-30 seconde)</a:t>
            </a:r>
            <a:endParaRPr lang="en-US" dirty="0"/>
          </a:p>
        </p:txBody>
      </p:sp>
      <p:sp>
        <p:nvSpPr>
          <p:cNvPr id="8195" name="Text Placeholder 2">
            <a:extLst>
              <a:ext uri="{FF2B5EF4-FFF2-40B4-BE49-F238E27FC236}">
                <a16:creationId xmlns:a16="http://schemas.microsoft.com/office/drawing/2014/main" id="{11A3266E-D0A6-457F-8C7F-5329AF5EEF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-66799" y="1812926"/>
            <a:ext cx="4753099" cy="4505325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1">
              <a:defRPr/>
            </a:pPr>
            <a:r>
              <a:rPr lang="fr-FR" alt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La r</a:t>
            </a:r>
            <a:r>
              <a:rPr lang="fr-FR" sz="2400" dirty="0">
                <a:latin typeface="Garamond" panose="02020404030301010803" pitchFamily="18" charset="0"/>
              </a:rPr>
              <a:t>é</a:t>
            </a:r>
            <a:r>
              <a:rPr lang="fr-FR" alt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gion alpine	</a:t>
            </a:r>
          </a:p>
          <a:p>
            <a:pPr lvl="2">
              <a:defRPr/>
            </a:pPr>
            <a:r>
              <a:rPr lang="fr-FR" alt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Dauphin</a:t>
            </a:r>
            <a:r>
              <a:rPr lang="fr-FR" sz="2400" dirty="0">
                <a:latin typeface="Garamond" panose="02020404030301010803" pitchFamily="18" charset="0"/>
              </a:rPr>
              <a:t>é, Piémont, Savoie, Genève</a:t>
            </a:r>
            <a:endParaRPr lang="fr-FR" altLang="en-US" sz="24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lvl="1">
              <a:defRPr/>
            </a:pPr>
            <a:r>
              <a:rPr lang="fr-FR" alt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Lyon</a:t>
            </a:r>
          </a:p>
          <a:p>
            <a:pPr lvl="1">
              <a:defRPr/>
            </a:pPr>
            <a:r>
              <a:rPr lang="fr-FR" alt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XVIème siècle  	</a:t>
            </a:r>
          </a:p>
          <a:p>
            <a:pPr lvl="2">
              <a:defRPr/>
            </a:pPr>
            <a:r>
              <a:rPr lang="fr-FR" alt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La R</a:t>
            </a:r>
            <a:r>
              <a:rPr lang="fr-FR" sz="2400" dirty="0">
                <a:latin typeface="Garamond" panose="02020404030301010803" pitchFamily="18" charset="0"/>
              </a:rPr>
              <a:t>é</a:t>
            </a:r>
            <a:r>
              <a:rPr lang="fr-FR" alt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forme : </a:t>
            </a:r>
            <a:r>
              <a:rPr lang="en-US" sz="2400" dirty="0">
                <a:latin typeface="Garamond" panose="02020404030301010803" pitchFamily="18" charset="0"/>
              </a:rPr>
              <a:t>1517 – 1648</a:t>
            </a:r>
            <a:endParaRPr lang="fr-FR" altLang="en-US" sz="24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lvl="2">
              <a:defRPr/>
            </a:pPr>
            <a:r>
              <a:rPr lang="fr-FR" alt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Guerres de religion: 1562-1598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fr-F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9D5DE69-AA1A-4E67-AF1E-571A7C4DE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5896" y="6318251"/>
            <a:ext cx="5421313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hlinkClick r:id="rId4"/>
              </a:rPr>
              <a:t>https://www.museeprotestant.org/mediatheque/page/28/?type=images&amp;rubrique&amp;siecle&amp;search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071A578-A605-488A-9F34-8164F5D50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altLang="en-US" dirty="0"/>
              <a:t>1</a:t>
            </a:r>
          </a:p>
        </p:txBody>
      </p:sp>
      <p:pic>
        <p:nvPicPr>
          <p:cNvPr id="8203" name="Picture 11">
            <a:extLst>
              <a:ext uri="{FF2B5EF4-FFF2-40B4-BE49-F238E27FC236}">
                <a16:creationId xmlns:a16="http://schemas.microsoft.com/office/drawing/2014/main" id="{E9DC7E61-6C41-4390-93B8-52D2BDF033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66" r="-240" b="16162"/>
          <a:stretch/>
        </p:blipFill>
        <p:spPr bwMode="auto">
          <a:xfrm>
            <a:off x="4211960" y="3140968"/>
            <a:ext cx="468052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606ADC3-D7FB-435B-9565-C3413F0784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3400" y="6068110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8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3DFDD-3160-4C7E-AAFF-04BDB86C0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Annonce du sujet (15 seconde)</a:t>
            </a:r>
            <a:endParaRPr lang="en-US" dirty="0"/>
          </a:p>
        </p:txBody>
      </p:sp>
      <p:sp>
        <p:nvSpPr>
          <p:cNvPr id="9219" name="Text Placeholder 2">
            <a:extLst>
              <a:ext uri="{FF2B5EF4-FFF2-40B4-BE49-F238E27FC236}">
                <a16:creationId xmlns:a16="http://schemas.microsoft.com/office/drawing/2014/main" id="{D0CB3DAF-4897-439A-B728-883586D674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516063"/>
            <a:ext cx="8610600" cy="4505325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fr-FR" dirty="0">
                <a:latin typeface="Garamond" panose="02020404030301010803" pitchFamily="18" charset="0"/>
              </a:rPr>
              <a:t>La diffusion du Protestantisme dans la région alpine</a:t>
            </a:r>
          </a:p>
          <a:p>
            <a:pPr>
              <a:defRPr/>
            </a:pPr>
            <a:r>
              <a:rPr lang="fr-FR" dirty="0">
                <a:latin typeface="Garamond" panose="02020404030301010803" pitchFamily="18" charset="0"/>
              </a:rPr>
              <a:t>Rôle de la </a:t>
            </a:r>
            <a:r>
              <a:rPr lang="fr-FR" dirty="0" err="1">
                <a:latin typeface="Garamond" panose="02020404030301010803" pitchFamily="18" charset="0"/>
              </a:rPr>
              <a:t>persecution</a:t>
            </a:r>
            <a:r>
              <a:rPr lang="fr-FR" dirty="0">
                <a:latin typeface="Garamond" panose="02020404030301010803" pitchFamily="18" charset="0"/>
              </a:rPr>
              <a:t> et les Alpes comme refuge protestant.</a:t>
            </a:r>
          </a:p>
          <a:p>
            <a:pPr marL="0" indent="0">
              <a:buNone/>
              <a:defRPr/>
            </a:pPr>
            <a:endParaRPr lang="fr-FR" dirty="0">
              <a:latin typeface="Garamond" panose="02020404030301010803" pitchFamily="18" charset="0"/>
            </a:endParaRPr>
          </a:p>
          <a:p>
            <a:pPr>
              <a:defRPr/>
            </a:pPr>
            <a:r>
              <a:rPr lang="fr-FR" dirty="0">
                <a:latin typeface="Garamond" panose="02020404030301010803" pitchFamily="18" charset="0"/>
              </a:rPr>
              <a:t>Est-ce que la région alpine à contribuer à préserver le Protestantisme ?</a:t>
            </a:r>
            <a:endParaRPr lang="fr-FR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FFB3287-659D-46AD-BC0C-0AD8C22D5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fr-FR" altLang="en-US" dirty="0"/>
              <a:t>2</a:t>
            </a:r>
            <a:endParaRPr lang="en-US" alt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2ADAF67-C9B5-479A-BCB9-E289456999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0" y="5911851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A88DC-34D7-471B-BC5F-8AC058F3E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Problématique (15-30 seconde)</a:t>
            </a:r>
            <a:endParaRPr lang="en-US" dirty="0"/>
          </a:p>
        </p:txBody>
      </p:sp>
      <p:sp>
        <p:nvSpPr>
          <p:cNvPr id="8195" name="Text Placeholder 2">
            <a:extLst>
              <a:ext uri="{FF2B5EF4-FFF2-40B4-BE49-F238E27FC236}">
                <a16:creationId xmlns:a16="http://schemas.microsoft.com/office/drawing/2014/main" id="{B1AA8352-A052-4130-B6BA-C9FAD84DEF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46392" y="1560512"/>
            <a:ext cx="8610600" cy="4865688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  <a:defRPr/>
            </a:pPr>
            <a:b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dirty="0">
                <a:latin typeface="Garamond" panose="02020404030301010803" pitchFamily="18" charset="0"/>
              </a:rPr>
              <a:t>1) La région alpine était le départ du protestantisme, </a:t>
            </a:r>
          </a:p>
          <a:p>
            <a:pPr marL="0" indent="0">
              <a:buNone/>
              <a:defRPr/>
            </a:pPr>
            <a:r>
              <a:rPr lang="fr-FR" dirty="0">
                <a:latin typeface="Garamond" panose="02020404030301010803" pitchFamily="18" charset="0"/>
              </a:rPr>
              <a:t>2) donc beaucoup de Protestant sont allés vers les Alpes face à la persécution des guerres de religion.</a:t>
            </a:r>
          </a:p>
          <a:p>
            <a:pPr marL="0" indent="0">
              <a:buNone/>
            </a:pPr>
            <a:r>
              <a:rPr lang="fr-FR" dirty="0">
                <a:latin typeface="Garamond" panose="02020404030301010803" pitchFamily="18" charset="0"/>
              </a:rPr>
              <a:t>3) </a:t>
            </a:r>
            <a:r>
              <a:rPr lang="fr-FR" dirty="0">
                <a:latin typeface="Garamond" panose="02020404030301010803" pitchFamily="18" charset="0"/>
                <a:cs typeface="Times New Roman" panose="02020603050405020304" pitchFamily="18" charset="0"/>
              </a:rPr>
              <a:t>N</a:t>
            </a:r>
            <a:r>
              <a:rPr lang="fr-FR" altLang="en-US" dirty="0">
                <a:latin typeface="Garamond" panose="02020404030301010803" pitchFamily="18" charset="0"/>
                <a:cs typeface="Times New Roman" panose="02020603050405020304" pitchFamily="18" charset="0"/>
              </a:rPr>
              <a:t>éanmoins, le protestantisme ne s’est pas beaucoup répandu en France, même dans la région alpine.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fr-FR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fr-FR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1AAB7C2-D123-48C6-8ED8-C1F4A3431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fr-FR" altLang="en-US" dirty="0"/>
              <a:t>3</a:t>
            </a:r>
            <a:endParaRPr lang="en-US" altLang="en-US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17A8D50-1FC2-4460-AF88-4C7592B589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6400" y="6122088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1AA63B3-4613-484D-BBAA-C97DF2F9F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228600"/>
            <a:ext cx="8583612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/>
              <a:t>Votre</a:t>
            </a:r>
            <a:r>
              <a:rPr lang="en-US" dirty="0"/>
              <a:t> première </a:t>
            </a:r>
            <a:r>
              <a:rPr lang="en-US" dirty="0" err="1"/>
              <a:t>partie</a:t>
            </a:r>
            <a:r>
              <a:rPr lang="en-US" dirty="0"/>
              <a:t> a) 20-25 </a:t>
            </a:r>
            <a:r>
              <a:rPr lang="en-US" dirty="0" err="1"/>
              <a:t>secondes</a:t>
            </a:r>
            <a:endParaRPr lang="en-US" dirty="0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25901305-866B-4938-80EA-488C94F844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325" y="1697038"/>
            <a:ext cx="3935611" cy="4848225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eaLnBrk="1" hangingPunct="1">
              <a:defRPr/>
            </a:pPr>
            <a:r>
              <a:rPr lang="en-US" altLang="en-US" b="1" dirty="0">
                <a:latin typeface="Garamond" panose="02020404030301010803" pitchFamily="18" charset="0"/>
              </a:rPr>
              <a:t>Le d</a:t>
            </a:r>
            <a:r>
              <a:rPr lang="fr-FR" altLang="en-US" b="1" dirty="0">
                <a:latin typeface="Garamond" panose="02020404030301010803" pitchFamily="18" charset="0"/>
              </a:rPr>
              <a:t>é</a:t>
            </a:r>
            <a:r>
              <a:rPr lang="en-US" altLang="en-US" b="1" dirty="0">
                <a:latin typeface="Garamond" panose="02020404030301010803" pitchFamily="18" charset="0"/>
              </a:rPr>
              <a:t>but du protestantisme. </a:t>
            </a:r>
          </a:p>
          <a:p>
            <a:pPr fontAlgn="t"/>
            <a:r>
              <a:rPr lang="en-US" altLang="en-US" dirty="0">
                <a:latin typeface="Garamond" panose="02020404030301010803" pitchFamily="18" charset="0"/>
              </a:rPr>
              <a:t>Avant le </a:t>
            </a:r>
            <a:r>
              <a:rPr lang="en-US" altLang="en-US" dirty="0" err="1">
                <a:latin typeface="Garamond" panose="02020404030301010803" pitchFamily="18" charset="0"/>
              </a:rPr>
              <a:t>Calvinisme</a:t>
            </a:r>
            <a:r>
              <a:rPr lang="en-US" altLang="en-US" dirty="0">
                <a:latin typeface="Garamond" panose="02020404030301010803" pitchFamily="18" charset="0"/>
              </a:rPr>
              <a:t> et </a:t>
            </a:r>
            <a:r>
              <a:rPr lang="en-US" dirty="0" err="1">
                <a:effectLst/>
                <a:latin typeface="Garamond" panose="02020404030301010803" pitchFamily="18" charset="0"/>
              </a:rPr>
              <a:t>luthéranisme</a:t>
            </a:r>
            <a:r>
              <a:rPr lang="en-US" altLang="en-US" dirty="0">
                <a:latin typeface="Garamond" panose="02020404030301010803" pitchFamily="18" charset="0"/>
              </a:rPr>
              <a:t> </a:t>
            </a:r>
          </a:p>
          <a:p>
            <a:pPr lvl="2" eaLnBrk="1" hangingPunct="1">
              <a:defRPr/>
            </a:pPr>
            <a:r>
              <a:rPr lang="en-US" altLang="en-US" dirty="0">
                <a:latin typeface="Garamond" panose="02020404030301010803" pitchFamily="18" charset="0"/>
              </a:rPr>
              <a:t>Les h</a:t>
            </a:r>
            <a:r>
              <a:rPr lang="fr-FR" sz="2400" dirty="0">
                <a:latin typeface="Garamond" panose="02020404030301010803" pitchFamily="18" charset="0"/>
              </a:rPr>
              <a:t>é</a:t>
            </a:r>
            <a:r>
              <a:rPr lang="en-US" altLang="en-US" dirty="0">
                <a:latin typeface="Garamond" panose="02020404030301010803" pitchFamily="18" charset="0"/>
              </a:rPr>
              <a:t>r</a:t>
            </a:r>
            <a:r>
              <a:rPr lang="fr-FR" sz="2400" dirty="0">
                <a:latin typeface="Garamond" panose="02020404030301010803" pitchFamily="18" charset="0"/>
              </a:rPr>
              <a:t>é</a:t>
            </a:r>
            <a:r>
              <a:rPr lang="en-US" altLang="en-US" dirty="0" err="1">
                <a:latin typeface="Garamond" panose="02020404030301010803" pitchFamily="18" charset="0"/>
              </a:rPr>
              <a:t>tiques</a:t>
            </a:r>
            <a:r>
              <a:rPr lang="en-US" altLang="en-US" dirty="0">
                <a:latin typeface="Garamond" panose="02020404030301010803" pitchFamily="18" charset="0"/>
              </a:rPr>
              <a:t> dans le Sud au </a:t>
            </a:r>
            <a:r>
              <a:rPr lang="en-US" altLang="en-US" dirty="0" err="1">
                <a:latin typeface="Garamond" panose="02020404030301010803" pitchFamily="18" charset="0"/>
              </a:rPr>
              <a:t>Moyen</a:t>
            </a:r>
            <a:r>
              <a:rPr lang="en-US" altLang="en-US" dirty="0">
                <a:latin typeface="Garamond" panose="02020404030301010803" pitchFamily="18" charset="0"/>
              </a:rPr>
              <a:t> Age </a:t>
            </a:r>
          </a:p>
          <a:p>
            <a:pPr lvl="2" eaLnBrk="1" hangingPunct="1">
              <a:defRPr/>
            </a:pPr>
            <a:r>
              <a:rPr lang="en-US" altLang="en-US" dirty="0">
                <a:latin typeface="Garamond" panose="02020404030301010803" pitchFamily="18" charset="0"/>
              </a:rPr>
              <a:t>les Protestants </a:t>
            </a:r>
            <a:r>
              <a:rPr lang="en-US" altLang="en-US" dirty="0" err="1">
                <a:latin typeface="Garamond" panose="02020404030301010803" pitchFamily="18" charset="0"/>
              </a:rPr>
              <a:t>avant</a:t>
            </a:r>
            <a:r>
              <a:rPr lang="en-US" altLang="en-US" dirty="0">
                <a:latin typeface="Garamond" panose="02020404030301010803" pitchFamily="18" charset="0"/>
              </a:rPr>
              <a:t> le </a:t>
            </a:r>
            <a:r>
              <a:rPr lang="en-US" altLang="en-US" dirty="0" err="1">
                <a:latin typeface="Garamond" panose="02020404030301010803" pitchFamily="18" charset="0"/>
              </a:rPr>
              <a:t>terme</a:t>
            </a:r>
            <a:r>
              <a:rPr lang="en-US" altLang="en-US" dirty="0">
                <a:latin typeface="Garamond" panose="02020404030301010803" pitchFamily="18" charset="0"/>
              </a:rPr>
              <a:t> </a:t>
            </a:r>
          </a:p>
          <a:p>
            <a:pPr lvl="2" eaLnBrk="1" hangingPunct="1">
              <a:defRPr/>
            </a:pPr>
            <a:r>
              <a:rPr lang="en-US" altLang="en-US" dirty="0" err="1">
                <a:latin typeface="Garamond" panose="02020404030301010803" pitchFamily="18" charset="0"/>
              </a:rPr>
              <a:t>Massacr</a:t>
            </a:r>
            <a:r>
              <a:rPr lang="fr-FR" altLang="en-US" dirty="0">
                <a:latin typeface="Garamond" panose="02020404030301010803" pitchFamily="18" charset="0"/>
              </a:rPr>
              <a:t>e des Vaudois </a:t>
            </a:r>
          </a:p>
          <a:p>
            <a:pPr lvl="2" eaLnBrk="1" hangingPunct="1">
              <a:defRPr/>
            </a:pPr>
            <a:r>
              <a:rPr lang="fr-FR" altLang="en-US" dirty="0">
                <a:latin typeface="Garamond" panose="02020404030301010803" pitchFamily="18" charset="0"/>
              </a:rPr>
              <a:t>L’imprimerie de Gutenberg </a:t>
            </a:r>
          </a:p>
          <a:p>
            <a:pPr lvl="3" eaLnBrk="1" hangingPunct="1">
              <a:defRPr/>
            </a:pPr>
            <a:r>
              <a:rPr lang="en-US" altLang="en-US" dirty="0">
                <a:latin typeface="Garamond" panose="02020404030301010803" pitchFamily="18" charset="0"/>
              </a:rPr>
              <a:t>Diffusion des id</a:t>
            </a:r>
            <a:r>
              <a:rPr lang="fr-FR" dirty="0">
                <a:latin typeface="Garamond" panose="02020404030301010803" pitchFamily="18" charset="0"/>
              </a:rPr>
              <a:t>é</a:t>
            </a:r>
            <a:r>
              <a:rPr lang="en-US" altLang="en-US" dirty="0">
                <a:latin typeface="Garamond" panose="02020404030301010803" pitchFamily="18" charset="0"/>
              </a:rPr>
              <a:t>es </a:t>
            </a:r>
          </a:p>
          <a:p>
            <a:pPr marL="366713" lvl="1" indent="0" eaLnBrk="1" hangingPunct="1">
              <a:buFont typeface="Wingdings 2" panose="05020102010507070707" pitchFamily="18" charset="2"/>
              <a:buNone/>
              <a:defRPr/>
            </a:pPr>
            <a:br>
              <a:rPr lang="en-US" altLang="en-US" dirty="0"/>
            </a:br>
            <a:endParaRPr lang="en-US" altLang="en-US" dirty="0"/>
          </a:p>
          <a:p>
            <a:pPr lvl="1" eaLnBrk="1" hangingPunct="1">
              <a:defRPr/>
            </a:pPr>
            <a:endParaRPr lang="en-US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68661B-B4F3-4941-83B5-A52468323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altLang="en-US" dirty="0"/>
              <a:t>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24A4B3-B52C-46F3-B952-DCE54EC0BF77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263" b="32445"/>
          <a:stretch/>
        </p:blipFill>
        <p:spPr bwMode="auto">
          <a:xfrm>
            <a:off x="4499992" y="1697038"/>
            <a:ext cx="4176464" cy="389220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F1AB760-71FF-477E-9745-A118BC8DEB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0200" y="6021288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224C0C4C-68FB-4F99-A6DA-4645A9EFB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228600"/>
            <a:ext cx="8583612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/>
              <a:t>Votre</a:t>
            </a:r>
            <a:r>
              <a:rPr lang="en-US" dirty="0"/>
              <a:t> première </a:t>
            </a:r>
            <a:r>
              <a:rPr lang="en-US" dirty="0" err="1"/>
              <a:t>partie</a:t>
            </a:r>
            <a:r>
              <a:rPr lang="en-US" dirty="0"/>
              <a:t> b) 20-25 </a:t>
            </a:r>
            <a:r>
              <a:rPr lang="en-US" dirty="0" err="1"/>
              <a:t>secondes</a:t>
            </a:r>
            <a:endParaRPr lang="en-US" dirty="0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B7097D80-4A51-4BD2-B6F5-652637DCC7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722438"/>
            <a:ext cx="8153400" cy="4525962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defRPr/>
            </a:pPr>
            <a:r>
              <a:rPr lang="en-US" altLang="en-US" sz="2800" b="1" dirty="0">
                <a:latin typeface="Garamond" panose="02020404030301010803" pitchFamily="18" charset="0"/>
              </a:rPr>
              <a:t>Le d</a:t>
            </a:r>
            <a:r>
              <a:rPr lang="fr-FR" altLang="en-US" sz="2800" b="1" dirty="0">
                <a:latin typeface="Garamond" panose="02020404030301010803" pitchFamily="18" charset="0"/>
              </a:rPr>
              <a:t>é</a:t>
            </a:r>
            <a:r>
              <a:rPr lang="en-US" altLang="en-US" sz="2800" b="1" dirty="0">
                <a:latin typeface="Garamond" panose="02020404030301010803" pitchFamily="18" charset="0"/>
              </a:rPr>
              <a:t>but du protestantisme </a:t>
            </a:r>
          </a:p>
          <a:p>
            <a:pPr lvl="1" eaLnBrk="1" hangingPunct="1">
              <a:defRPr/>
            </a:pPr>
            <a:r>
              <a:rPr lang="en-US" altLang="en-US" sz="3200" dirty="0" err="1">
                <a:latin typeface="Garamond" panose="02020404030301010803" pitchFamily="18" charset="0"/>
              </a:rPr>
              <a:t>L’importance</a:t>
            </a:r>
            <a:r>
              <a:rPr lang="en-US" altLang="en-US" sz="3200" dirty="0">
                <a:latin typeface="Garamond" panose="02020404030301010803" pitchFamily="18" charset="0"/>
              </a:rPr>
              <a:t> de Genève : “Genève, la Rome Protestant”</a:t>
            </a:r>
          </a:p>
          <a:p>
            <a:pPr lvl="2" eaLnBrk="1" hangingPunct="1">
              <a:defRPr/>
            </a:pPr>
            <a:r>
              <a:rPr lang="en-US" altLang="en-US" sz="2800" dirty="0">
                <a:latin typeface="Garamond" panose="02020404030301010803" pitchFamily="18" charset="0"/>
              </a:rPr>
              <a:t>Ville independent au debut du </a:t>
            </a:r>
            <a:r>
              <a:rPr lang="en-US" altLang="en-US" sz="2800" dirty="0" err="1">
                <a:latin typeface="Garamond" panose="02020404030301010803" pitchFamily="18" charset="0"/>
              </a:rPr>
              <a:t>XVIème</a:t>
            </a:r>
            <a:r>
              <a:rPr lang="en-US" altLang="en-US" sz="2800" dirty="0">
                <a:latin typeface="Garamond" panose="02020404030301010803" pitchFamily="18" charset="0"/>
              </a:rPr>
              <a:t> siècle </a:t>
            </a:r>
          </a:p>
          <a:p>
            <a:pPr lvl="2" eaLnBrk="1" hangingPunct="1">
              <a:defRPr/>
            </a:pPr>
            <a:r>
              <a:rPr lang="en-US" altLang="en-US" sz="2800" dirty="0">
                <a:latin typeface="Garamond" panose="02020404030301010803" pitchFamily="18" charset="0"/>
              </a:rPr>
              <a:t>Th</a:t>
            </a:r>
            <a:r>
              <a:rPr lang="fr-FR" altLang="en-US" sz="2800" dirty="0">
                <a:latin typeface="Garamond" panose="02020404030301010803" pitchFamily="18" charset="0"/>
              </a:rPr>
              <a:t>é</a:t>
            </a:r>
            <a:r>
              <a:rPr lang="en-US" altLang="en-US" sz="2800" dirty="0" err="1">
                <a:latin typeface="Garamond" panose="02020404030301010803" pitchFamily="18" charset="0"/>
              </a:rPr>
              <a:t>ologiciens</a:t>
            </a:r>
            <a:r>
              <a:rPr lang="en-US" altLang="en-US" sz="2800" dirty="0">
                <a:latin typeface="Garamond" panose="02020404030301010803" pitchFamily="18" charset="0"/>
              </a:rPr>
              <a:t> protestants s’</a:t>
            </a:r>
            <a:r>
              <a:rPr lang="fr-FR" altLang="en-US" sz="2800" dirty="0">
                <a:latin typeface="Garamond" panose="02020404030301010803" pitchFamily="18" charset="0"/>
              </a:rPr>
              <a:t> é</a:t>
            </a:r>
            <a:r>
              <a:rPr lang="en-US" altLang="en-US" sz="2800" dirty="0" err="1">
                <a:latin typeface="Garamond" panose="02020404030301010803" pitchFamily="18" charset="0"/>
              </a:rPr>
              <a:t>xile</a:t>
            </a:r>
            <a:r>
              <a:rPr lang="en-US" altLang="en-US" sz="2800" dirty="0">
                <a:latin typeface="Garamond" panose="02020404030301010803" pitchFamily="18" charset="0"/>
              </a:rPr>
              <a:t> à Genève</a:t>
            </a:r>
          </a:p>
          <a:p>
            <a:pPr lvl="2" eaLnBrk="1" hangingPunct="1">
              <a:defRPr/>
            </a:pPr>
            <a:r>
              <a:rPr lang="en-US" altLang="en-US" sz="2800" dirty="0">
                <a:latin typeface="Garamond" panose="02020404030301010803" pitchFamily="18" charset="0"/>
              </a:rPr>
              <a:t>Lieu de passage pour </a:t>
            </a:r>
            <a:r>
              <a:rPr lang="en-US" altLang="en-US" sz="2800" dirty="0" err="1">
                <a:latin typeface="Garamond" panose="02020404030301010803" pitchFamily="18" charset="0"/>
              </a:rPr>
              <a:t>Allemagne</a:t>
            </a:r>
            <a:r>
              <a:rPr lang="en-US" altLang="en-US" sz="2800" dirty="0">
                <a:latin typeface="Garamond" panose="02020404030301010803" pitchFamily="18" charset="0"/>
              </a:rPr>
              <a:t> et le Pays Bas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CB900C-F676-4F30-9AA6-5DAE12DD3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fr-FR" altLang="en-US" dirty="0"/>
              <a:t>5</a:t>
            </a:r>
            <a:endParaRPr lang="en-US" alt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229ED55-EF5E-447E-8663-1EAF3FC652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8012" y="5949280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99A60081-068F-4A19-A99A-CD39665DA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228600"/>
            <a:ext cx="8583612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/>
              <a:t>Votre</a:t>
            </a:r>
            <a:r>
              <a:rPr lang="en-US" dirty="0"/>
              <a:t> </a:t>
            </a:r>
            <a:r>
              <a:rPr lang="en-US" dirty="0" err="1"/>
              <a:t>deuxième</a:t>
            </a:r>
            <a:r>
              <a:rPr lang="en-US" dirty="0"/>
              <a:t> </a:t>
            </a:r>
            <a:r>
              <a:rPr lang="en-US" dirty="0" err="1"/>
              <a:t>partie</a:t>
            </a:r>
            <a:r>
              <a:rPr lang="en-US" dirty="0"/>
              <a:t> a)  (25 </a:t>
            </a:r>
            <a:r>
              <a:rPr lang="en-US" dirty="0" err="1"/>
              <a:t>secondes</a:t>
            </a:r>
            <a:r>
              <a:rPr lang="en-US" dirty="0"/>
              <a:t>)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5C35CCAE-560D-41C2-A19B-E5A85A9D07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7950" y="1722438"/>
            <a:ext cx="4392042" cy="448945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FR" b="1" dirty="0">
                <a:latin typeface="Garamond" panose="02020404030301010803" pitchFamily="18" charset="0"/>
              </a:rPr>
              <a:t>Le protestantisme en contexte de l’époque. </a:t>
            </a:r>
            <a:endParaRPr lang="en-US" b="1" dirty="0">
              <a:latin typeface="Garamond" panose="02020404030301010803" pitchFamily="18" charset="0"/>
            </a:endParaRPr>
          </a:p>
          <a:p>
            <a:pPr lvl="1" eaLnBrk="1" hangingPunct="1"/>
            <a:r>
              <a:rPr lang="en-US" altLang="en-US" dirty="0" err="1">
                <a:latin typeface="Garamond" panose="02020404030301010803" pitchFamily="18" charset="0"/>
              </a:rPr>
              <a:t>Cherche</a:t>
            </a:r>
            <a:r>
              <a:rPr lang="en-US" altLang="en-US" dirty="0">
                <a:latin typeface="Garamond" panose="02020404030301010803" pitchFamily="18" charset="0"/>
              </a:rPr>
              <a:t> de refuge pendant les </a:t>
            </a:r>
            <a:r>
              <a:rPr lang="en-US" altLang="en-US" dirty="0" err="1">
                <a:latin typeface="Garamond" panose="02020404030301010803" pitchFamily="18" charset="0"/>
              </a:rPr>
              <a:t>Guerres</a:t>
            </a:r>
            <a:r>
              <a:rPr lang="en-US" altLang="en-US" dirty="0">
                <a:latin typeface="Garamond" panose="02020404030301010803" pitchFamily="18" charset="0"/>
              </a:rPr>
              <a:t> de religion</a:t>
            </a:r>
          </a:p>
          <a:p>
            <a:pPr lvl="2" eaLnBrk="1" hangingPunct="1"/>
            <a:r>
              <a:rPr lang="en-US" altLang="en-US" dirty="0">
                <a:latin typeface="Garamond" panose="02020404030301010803" pitchFamily="18" charset="0"/>
              </a:rPr>
              <a:t>Genève, </a:t>
            </a:r>
            <a:r>
              <a:rPr lang="fr-FR" alt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Dauphin</a:t>
            </a:r>
            <a:r>
              <a:rPr lang="fr-FR" sz="2400" dirty="0">
                <a:latin typeface="Garamond" panose="02020404030301010803" pitchFamily="18" charset="0"/>
              </a:rPr>
              <a:t>é, Piémont, Savoie, Genève</a:t>
            </a:r>
          </a:p>
          <a:p>
            <a:pPr lvl="2" eaLnBrk="1" hangingPunct="1"/>
            <a:r>
              <a:rPr lang="fr-FR" alt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Lyon</a:t>
            </a:r>
          </a:p>
          <a:p>
            <a:pPr lvl="2" eaLnBrk="1" hangingPunct="1"/>
            <a:endParaRPr lang="en-US" altLang="en-US" dirty="0"/>
          </a:p>
          <a:p>
            <a:pPr lvl="2" eaLnBrk="1" hangingPunct="1"/>
            <a:endParaRPr lang="en-US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285AE6-9718-4183-AD1F-B643AEFEC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fr-FR" altLang="en-US" dirty="0"/>
              <a:t>6</a:t>
            </a:r>
            <a:endParaRPr lang="en-US" altLang="en-US" dirty="0"/>
          </a:p>
        </p:txBody>
      </p:sp>
      <p:pic>
        <p:nvPicPr>
          <p:cNvPr id="8" name="Picture 7" descr="Histoire et géographie protestante en France">
            <a:extLst>
              <a:ext uri="{FF2B5EF4-FFF2-40B4-BE49-F238E27FC236}">
                <a16:creationId xmlns:a16="http://schemas.microsoft.com/office/drawing/2014/main" id="{B05C99DE-C797-4EDF-BED1-10DAF14B80A0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77" r="16567"/>
          <a:stretch/>
        </p:blipFill>
        <p:spPr bwMode="auto">
          <a:xfrm>
            <a:off x="4371491" y="1925750"/>
            <a:ext cx="4392042" cy="40828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BD62AB8-A14D-4FA0-BFC6-934C1CC3B3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0200" y="6203625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83AEEA4-F7F8-4386-B423-97D65397E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228600"/>
            <a:ext cx="8583612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/>
              <a:t>Votre</a:t>
            </a:r>
            <a:r>
              <a:rPr lang="en-US" dirty="0"/>
              <a:t> </a:t>
            </a:r>
            <a:r>
              <a:rPr lang="en-US" dirty="0" err="1"/>
              <a:t>deuxième</a:t>
            </a:r>
            <a:r>
              <a:rPr lang="en-US" dirty="0"/>
              <a:t> </a:t>
            </a:r>
            <a:r>
              <a:rPr lang="en-US" dirty="0" err="1"/>
              <a:t>partie</a:t>
            </a:r>
            <a:r>
              <a:rPr lang="en-US" dirty="0"/>
              <a:t> b)  (25 </a:t>
            </a:r>
            <a:r>
              <a:rPr lang="en-US" dirty="0" err="1"/>
              <a:t>secondes</a:t>
            </a:r>
            <a:r>
              <a:rPr lang="en-US" dirty="0"/>
              <a:t>)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4772F86F-7489-4258-B3E9-50B6FFB2CF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7951" y="1676400"/>
            <a:ext cx="6048226" cy="4344988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FR" sz="2800" b="1" dirty="0">
                <a:latin typeface="Garamond" panose="02020404030301010803" pitchFamily="18" charset="0"/>
              </a:rPr>
              <a:t>Le mouvement des Protestants en contexte de l’époque. </a:t>
            </a:r>
            <a:endParaRPr lang="en-US" sz="2800" b="1" dirty="0">
              <a:latin typeface="Garamond" panose="02020404030301010803" pitchFamily="18" charset="0"/>
            </a:endParaRPr>
          </a:p>
          <a:p>
            <a:pPr lvl="1" eaLnBrk="1" hangingPunct="1">
              <a:defRPr/>
            </a:pPr>
            <a:r>
              <a:rPr lang="en-US" altLang="en-US" sz="2800" dirty="0">
                <a:latin typeface="Garamond" panose="02020404030301010803" pitchFamily="18" charset="0"/>
              </a:rPr>
              <a:t>Le protestantisme </a:t>
            </a:r>
            <a:r>
              <a:rPr lang="en-US" altLang="en-US" sz="2800" dirty="0" err="1">
                <a:latin typeface="Garamond" panose="02020404030301010803" pitchFamily="18" charset="0"/>
              </a:rPr>
              <a:t>reflet</a:t>
            </a:r>
            <a:r>
              <a:rPr lang="en-US" altLang="en-US" sz="2800" dirty="0">
                <a:latin typeface="Garamond" panose="02020404030301010803" pitchFamily="18" charset="0"/>
              </a:rPr>
              <a:t> </a:t>
            </a:r>
            <a:r>
              <a:rPr lang="en-US" altLang="en-US" sz="2800" dirty="0" err="1">
                <a:latin typeface="Garamond" panose="02020404030301010803" pitchFamily="18" charset="0"/>
              </a:rPr>
              <a:t>l’humanisme</a:t>
            </a:r>
            <a:r>
              <a:rPr lang="en-US" altLang="en-US" sz="2800" dirty="0">
                <a:latin typeface="Garamond" panose="02020404030301010803" pitchFamily="18" charset="0"/>
              </a:rPr>
              <a:t> de l’</a:t>
            </a:r>
            <a:r>
              <a:rPr lang="fr-FR" altLang="en-US" sz="2800" dirty="0">
                <a:latin typeface="Garamond" panose="02020404030301010803" pitchFamily="18" charset="0"/>
              </a:rPr>
              <a:t>é</a:t>
            </a:r>
            <a:r>
              <a:rPr lang="en-US" altLang="en-US" sz="2800" dirty="0" err="1">
                <a:latin typeface="Garamond" panose="02020404030301010803" pitchFamily="18" charset="0"/>
              </a:rPr>
              <a:t>poque</a:t>
            </a:r>
            <a:r>
              <a:rPr lang="en-US" altLang="en-US" sz="2800" dirty="0">
                <a:latin typeface="Garamond" panose="02020404030301010803" pitchFamily="18" charset="0"/>
              </a:rPr>
              <a:t> </a:t>
            </a:r>
          </a:p>
          <a:p>
            <a:pPr lvl="2" eaLnBrk="1" hangingPunct="1">
              <a:defRPr/>
            </a:pPr>
            <a:r>
              <a:rPr lang="en-US" altLang="en-US" sz="2800" dirty="0" err="1">
                <a:latin typeface="Garamond" panose="02020404030301010803" pitchFamily="18" charset="0"/>
              </a:rPr>
              <a:t>Ouverture</a:t>
            </a:r>
            <a:r>
              <a:rPr lang="en-US" altLang="en-US" sz="2800" dirty="0">
                <a:latin typeface="Garamond" panose="02020404030301010803" pitchFamily="18" charset="0"/>
              </a:rPr>
              <a:t> </a:t>
            </a:r>
            <a:r>
              <a:rPr lang="en-US" altLang="en-US" sz="2800" dirty="0" err="1">
                <a:latin typeface="Garamond" panose="02020404030301010803" pitchFamily="18" charset="0"/>
              </a:rPr>
              <a:t>d’esprit</a:t>
            </a:r>
            <a:r>
              <a:rPr lang="en-US" altLang="en-US" sz="2800" dirty="0">
                <a:latin typeface="Garamond" panose="02020404030301010803" pitchFamily="18" charset="0"/>
              </a:rPr>
              <a:t>, </a:t>
            </a:r>
            <a:r>
              <a:rPr lang="fr-FR" altLang="en-US" sz="2800" dirty="0">
                <a:latin typeface="Garamond" panose="02020404030301010803" pitchFamily="18" charset="0"/>
              </a:rPr>
              <a:t>é</a:t>
            </a:r>
            <a:r>
              <a:rPr lang="en-US" altLang="en-US" sz="2800" dirty="0" err="1">
                <a:latin typeface="Garamond" panose="02020404030301010803" pitchFamily="18" charset="0"/>
              </a:rPr>
              <a:t>ducation</a:t>
            </a:r>
            <a:r>
              <a:rPr lang="en-US" altLang="en-US" sz="2800" dirty="0">
                <a:latin typeface="Garamond" panose="02020404030301010803" pitchFamily="18" charset="0"/>
              </a:rPr>
              <a:t>, se questioner, </a:t>
            </a:r>
            <a:r>
              <a:rPr lang="en-US" altLang="en-US" sz="2800" dirty="0" err="1">
                <a:latin typeface="Garamond" panose="02020404030301010803" pitchFamily="18" charset="0"/>
              </a:rPr>
              <a:t>comprendre</a:t>
            </a:r>
            <a:r>
              <a:rPr lang="en-US" altLang="en-US" sz="2800" dirty="0">
                <a:latin typeface="Garamond" panose="02020404030301010803" pitchFamily="18" charset="0"/>
              </a:rPr>
              <a:t> </a:t>
            </a:r>
            <a:r>
              <a:rPr lang="en-US" altLang="en-US" sz="2800" dirty="0" err="1">
                <a:latin typeface="Garamond" panose="02020404030301010803" pitchFamily="18" charset="0"/>
              </a:rPr>
              <a:t>l’homme</a:t>
            </a:r>
            <a:r>
              <a:rPr lang="en-US" altLang="en-US" sz="2800" dirty="0">
                <a:latin typeface="Garamond" panose="02020404030301010803" pitchFamily="18" charset="0"/>
              </a:rPr>
              <a:t> et la </a:t>
            </a:r>
            <a:r>
              <a:rPr lang="en-US" altLang="en-US" sz="2800" dirty="0" err="1">
                <a:latin typeface="Garamond" panose="02020404030301010803" pitchFamily="18" charset="0"/>
              </a:rPr>
              <a:t>philosophie</a:t>
            </a:r>
            <a:r>
              <a:rPr lang="en-US" altLang="en-US" sz="2800" dirty="0">
                <a:latin typeface="Garamond" panose="02020404030301010803" pitchFamily="18" charset="0"/>
              </a:rPr>
              <a:t> </a:t>
            </a:r>
          </a:p>
          <a:p>
            <a:pPr lvl="3" eaLnBrk="1" hangingPunct="1">
              <a:defRPr/>
            </a:pPr>
            <a:r>
              <a:rPr lang="en-US" altLang="en-US" sz="2800" dirty="0">
                <a:latin typeface="Garamond" panose="02020404030301010803" pitchFamily="18" charset="0"/>
              </a:rPr>
              <a:t>Lire, </a:t>
            </a:r>
            <a:r>
              <a:rPr lang="en-US" altLang="en-US" sz="2800" dirty="0" err="1">
                <a:latin typeface="Garamond" panose="02020404030301010803" pitchFamily="18" charset="0"/>
              </a:rPr>
              <a:t>quête</a:t>
            </a:r>
            <a:r>
              <a:rPr lang="en-US" altLang="en-US" sz="2800" dirty="0">
                <a:latin typeface="Garamond" panose="02020404030301010803" pitchFamily="18" charset="0"/>
              </a:rPr>
              <a:t> du savoir, </a:t>
            </a:r>
            <a:r>
              <a:rPr lang="en-US" altLang="en-US" sz="2800" dirty="0" err="1">
                <a:latin typeface="Garamond" panose="02020404030301010803" pitchFamily="18" charset="0"/>
              </a:rPr>
              <a:t>traduction</a:t>
            </a:r>
            <a:r>
              <a:rPr lang="en-US" altLang="en-US" sz="2800" dirty="0">
                <a:latin typeface="Garamond" panose="02020404030301010803" pitchFamily="18" charset="0"/>
              </a:rPr>
              <a:t> de la Bible</a:t>
            </a:r>
          </a:p>
          <a:p>
            <a:pPr marL="366713" lvl="1" indent="0" eaLnBrk="1" hangingPunct="1">
              <a:buFont typeface="Wingdings 2" panose="05020102010507070707" pitchFamily="18" charset="2"/>
              <a:buNone/>
              <a:defRPr/>
            </a:pPr>
            <a:endParaRPr lang="en-US" altLang="en-US" dirty="0"/>
          </a:p>
          <a:p>
            <a:pPr lvl="1" eaLnBrk="1" hangingPunct="1">
              <a:defRPr/>
            </a:pPr>
            <a:endParaRPr lang="en-US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CEBF7F-58F4-44EC-94FC-D9C43F1BB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altLang="en-US" dirty="0"/>
              <a:t>7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097F956-CACB-4B21-B885-54DED7498E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8484" y="6162445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5A46A462-CA1A-4D1A-A97A-3E21F1796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228600"/>
            <a:ext cx="8583612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/>
              <a:t>Votre</a:t>
            </a:r>
            <a:r>
              <a:rPr lang="en-US" dirty="0"/>
              <a:t> </a:t>
            </a:r>
            <a:r>
              <a:rPr lang="en-US" dirty="0" err="1"/>
              <a:t>Troisième</a:t>
            </a:r>
            <a:r>
              <a:rPr lang="en-US" dirty="0"/>
              <a:t> </a:t>
            </a:r>
            <a:r>
              <a:rPr lang="en-US" dirty="0" err="1"/>
              <a:t>partie</a:t>
            </a:r>
            <a:r>
              <a:rPr lang="en-US" dirty="0"/>
              <a:t> a)  (25 </a:t>
            </a:r>
            <a:r>
              <a:rPr lang="en-US" dirty="0" err="1"/>
              <a:t>secondes</a:t>
            </a:r>
            <a:r>
              <a:rPr lang="en-US" dirty="0"/>
              <a:t>)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85887C29-FE57-4AFB-BF08-C34F94333C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9" y="1702520"/>
            <a:ext cx="3240483" cy="457200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en-US" b="1" dirty="0">
                <a:latin typeface="Garamond" panose="02020404030301010803" pitchFamily="18" charset="0"/>
              </a:rPr>
              <a:t>La vie des Protestants </a:t>
            </a:r>
            <a:r>
              <a:rPr lang="en-US" altLang="en-US" b="1" dirty="0" err="1">
                <a:latin typeface="Garamond" panose="02020404030301010803" pitchFamily="18" charset="0"/>
              </a:rPr>
              <a:t>en</a:t>
            </a:r>
            <a:r>
              <a:rPr lang="en-US" altLang="en-US" b="1" dirty="0">
                <a:latin typeface="Garamond" panose="02020404030301010803" pitchFamily="18" charset="0"/>
              </a:rPr>
              <a:t> France</a:t>
            </a:r>
          </a:p>
          <a:p>
            <a:pPr lvl="1" eaLnBrk="1" hangingPunct="1">
              <a:defRPr/>
            </a:pPr>
            <a:r>
              <a:rPr lang="en-US" altLang="en-US" dirty="0">
                <a:latin typeface="Garamond" panose="02020404030301010803" pitchFamily="18" charset="0"/>
              </a:rPr>
              <a:t>Pendant les </a:t>
            </a:r>
            <a:r>
              <a:rPr lang="en-US" altLang="en-US" dirty="0" err="1">
                <a:latin typeface="Garamond" panose="02020404030301010803" pitchFamily="18" charset="0"/>
              </a:rPr>
              <a:t>Guerres</a:t>
            </a:r>
            <a:r>
              <a:rPr lang="en-US" altLang="en-US" dirty="0">
                <a:latin typeface="Garamond" panose="02020404030301010803" pitchFamily="18" charset="0"/>
              </a:rPr>
              <a:t> de Religion 1562-1598</a:t>
            </a:r>
          </a:p>
          <a:p>
            <a:pPr lvl="2" eaLnBrk="1" hangingPunct="1">
              <a:defRPr/>
            </a:pPr>
            <a:r>
              <a:rPr lang="en-US" altLang="en-US" dirty="0">
                <a:latin typeface="Garamond" panose="02020404030301010803" pitchFamily="18" charset="0"/>
              </a:rPr>
              <a:t>Une </a:t>
            </a:r>
            <a:r>
              <a:rPr lang="en-US" altLang="en-US" dirty="0" err="1">
                <a:latin typeface="Garamond" panose="02020404030301010803" pitchFamily="18" charset="0"/>
              </a:rPr>
              <a:t>histoire</a:t>
            </a:r>
            <a:r>
              <a:rPr lang="en-US" altLang="en-US" dirty="0">
                <a:latin typeface="Garamond" panose="02020404030301010803" pitchFamily="18" charset="0"/>
              </a:rPr>
              <a:t> </a:t>
            </a:r>
            <a:r>
              <a:rPr lang="en-US" altLang="en-US" dirty="0" err="1">
                <a:latin typeface="Garamond" panose="02020404030301010803" pitchFamily="18" charset="0"/>
              </a:rPr>
              <a:t>d’oppression</a:t>
            </a:r>
            <a:r>
              <a:rPr lang="en-US" altLang="en-US" dirty="0">
                <a:latin typeface="Garamond" panose="02020404030301010803" pitchFamily="18" charset="0"/>
              </a:rPr>
              <a:t> et de </a:t>
            </a:r>
            <a:r>
              <a:rPr lang="en-US" altLang="en-US" dirty="0" err="1">
                <a:latin typeface="Garamond" panose="02020404030301010803" pitchFamily="18" charset="0"/>
              </a:rPr>
              <a:t>lutte</a:t>
            </a:r>
            <a:r>
              <a:rPr lang="en-US" altLang="en-US" dirty="0">
                <a:latin typeface="Garamond" panose="02020404030301010803" pitchFamily="18" charset="0"/>
              </a:rPr>
              <a:t> </a:t>
            </a:r>
            <a:r>
              <a:rPr lang="en-US" altLang="en-US" dirty="0" err="1">
                <a:latin typeface="Garamond" panose="02020404030301010803" pitchFamily="18" charset="0"/>
              </a:rPr>
              <a:t>continuelle</a:t>
            </a:r>
            <a:endParaRPr lang="en-US" altLang="en-US" dirty="0">
              <a:latin typeface="Garamond" panose="02020404030301010803" pitchFamily="18" charset="0"/>
            </a:endParaRPr>
          </a:p>
          <a:p>
            <a:pPr marL="685800" lvl="2" indent="0" eaLnBrk="1" hangingPunct="1">
              <a:buNone/>
              <a:defRPr/>
            </a:pPr>
            <a:endParaRPr lang="en-US" altLang="en-US" dirty="0">
              <a:latin typeface="Garamond" panose="02020404030301010803" pitchFamily="18" charset="0"/>
            </a:endParaRPr>
          </a:p>
          <a:p>
            <a:pPr lvl="1" eaLnBrk="1" hangingPunct="1">
              <a:defRPr/>
            </a:pPr>
            <a:endParaRPr lang="en-US" altLang="en-US" dirty="0">
              <a:latin typeface="Garamond" panose="02020404030301010803" pitchFamily="18" charset="0"/>
            </a:endParaRPr>
          </a:p>
          <a:p>
            <a:pPr marL="366713" lvl="1" indent="0" eaLnBrk="1" hangingPunct="1">
              <a:buFont typeface="Wingdings 2" panose="05020102010507070707" pitchFamily="18" charset="2"/>
              <a:buNone/>
              <a:defRPr/>
            </a:pPr>
            <a:endParaRPr lang="en-US" altLang="en-US" dirty="0"/>
          </a:p>
          <a:p>
            <a:pPr lvl="1" eaLnBrk="1" hangingPunct="1">
              <a:defRPr/>
            </a:pPr>
            <a:endParaRPr lang="en-US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895F07-93C7-49D7-9404-62EE5582E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fr-FR" altLang="en-US" dirty="0"/>
              <a:t>8</a:t>
            </a:r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AF5871-7055-4DE3-A65F-57999BA4A99F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030"/>
          <a:stretch/>
        </p:blipFill>
        <p:spPr bwMode="auto">
          <a:xfrm>
            <a:off x="4355976" y="1772816"/>
            <a:ext cx="3456384" cy="4326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BC3A816-B7A7-4C88-A906-F05F6BE46A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0200" y="6135402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1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61FAA82-1FFF-4FAF-A173-C1F5A5794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228600"/>
            <a:ext cx="8583612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/>
              <a:t>Votre</a:t>
            </a:r>
            <a:r>
              <a:rPr lang="en-US" dirty="0"/>
              <a:t> </a:t>
            </a:r>
            <a:r>
              <a:rPr lang="en-US" dirty="0" err="1"/>
              <a:t>Troisième</a:t>
            </a:r>
            <a:r>
              <a:rPr lang="en-US" dirty="0"/>
              <a:t> </a:t>
            </a:r>
            <a:r>
              <a:rPr lang="en-US" dirty="0" err="1"/>
              <a:t>partie</a:t>
            </a:r>
            <a:r>
              <a:rPr lang="en-US" dirty="0"/>
              <a:t> b)  (25 </a:t>
            </a:r>
            <a:r>
              <a:rPr lang="en-US" dirty="0" err="1"/>
              <a:t>secondes</a:t>
            </a:r>
            <a:r>
              <a:rPr lang="en-US" dirty="0"/>
              <a:t>)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6C2B08A7-9D8E-42F5-8D6D-B3D0933FEF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393825"/>
            <a:ext cx="9245153" cy="457200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defRPr/>
            </a:pPr>
            <a:r>
              <a:rPr lang="en-US" altLang="en-US" b="1" dirty="0">
                <a:latin typeface="Garamond" panose="02020404030301010803" pitchFamily="18" charset="0"/>
              </a:rPr>
              <a:t>La vie des Protestants </a:t>
            </a:r>
            <a:r>
              <a:rPr lang="en-US" altLang="en-US" b="1" dirty="0" err="1">
                <a:latin typeface="Garamond" panose="02020404030301010803" pitchFamily="18" charset="0"/>
              </a:rPr>
              <a:t>en</a:t>
            </a:r>
            <a:r>
              <a:rPr lang="en-US" altLang="en-US" b="1" dirty="0">
                <a:latin typeface="Garamond" panose="02020404030301010803" pitchFamily="18" charset="0"/>
              </a:rPr>
              <a:t> France</a:t>
            </a:r>
          </a:p>
          <a:p>
            <a:pPr lvl="1" eaLnBrk="1" hangingPunct="1">
              <a:defRPr/>
            </a:pPr>
            <a:r>
              <a:rPr lang="en-US" altLang="en-US" dirty="0">
                <a:latin typeface="Garamond" panose="02020404030301010803" pitchFamily="18" charset="0"/>
              </a:rPr>
              <a:t>Les Protestants </a:t>
            </a:r>
            <a:r>
              <a:rPr lang="en-US" altLang="en-US" dirty="0" err="1">
                <a:latin typeface="Garamond" panose="02020404030301010803" pitchFamily="18" charset="0"/>
              </a:rPr>
              <a:t>en</a:t>
            </a:r>
            <a:r>
              <a:rPr lang="en-US" altLang="en-US" dirty="0">
                <a:latin typeface="Garamond" panose="02020404030301010803" pitchFamily="18" charset="0"/>
              </a:rPr>
              <a:t> France </a:t>
            </a:r>
            <a:r>
              <a:rPr lang="en-US" altLang="en-US" dirty="0" err="1">
                <a:latin typeface="Garamond" panose="02020404030301010803" pitchFamily="18" charset="0"/>
              </a:rPr>
              <a:t>aujourd’hui</a:t>
            </a:r>
            <a:endParaRPr lang="en-US" altLang="en-US" dirty="0">
              <a:latin typeface="Garamond" panose="02020404030301010803" pitchFamily="18" charset="0"/>
            </a:endParaRPr>
          </a:p>
          <a:p>
            <a:pPr marL="366713" lvl="1" indent="0" eaLnBrk="1" hangingPunct="1">
              <a:buFont typeface="Wingdings 2" panose="05020102010507070707" pitchFamily="18" charset="2"/>
              <a:buNone/>
              <a:defRPr/>
            </a:pPr>
            <a:endParaRPr lang="en-US" altLang="en-US" dirty="0">
              <a:latin typeface="Garamond" panose="02020404030301010803" pitchFamily="18" charset="0"/>
            </a:endParaRPr>
          </a:p>
          <a:p>
            <a:pPr lvl="1" eaLnBrk="1" hangingPunct="1">
              <a:defRPr/>
            </a:pPr>
            <a:endParaRPr lang="en-US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520557-9C70-48CC-B218-B710FCF19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altLang="en-US" dirty="0"/>
              <a:t>9</a:t>
            </a:r>
          </a:p>
        </p:txBody>
      </p:sp>
      <p:pic>
        <p:nvPicPr>
          <p:cNvPr id="21515" name="Picture 11" descr="Résultats de recherche d'images pour « les protestants en france »">
            <a:extLst>
              <a:ext uri="{FF2B5EF4-FFF2-40B4-BE49-F238E27FC236}">
                <a16:creationId xmlns:a16="http://schemas.microsoft.com/office/drawing/2014/main" id="{65344063-D9AD-44A4-9CC6-3766276ED2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03" y="2636913"/>
            <a:ext cx="5842157" cy="4183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B202BB-C6D9-4656-9322-5095EE324CAC}"/>
              </a:ext>
            </a:extLst>
          </p:cNvPr>
          <p:cNvSpPr txBox="1"/>
          <p:nvPr/>
        </p:nvSpPr>
        <p:spPr>
          <a:xfrm>
            <a:off x="6009809" y="2690336"/>
            <a:ext cx="313419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Garamond" panose="02020404030301010803" pitchFamily="18" charset="0"/>
              </a:rPr>
              <a:t>Très peu des Français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Garamond" panose="02020404030301010803" pitchFamily="18" charset="0"/>
              </a:rPr>
              <a:t>2% de la population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Garamond" panose="02020404030301010803" pitchFamily="18" charset="0"/>
              </a:rPr>
              <a:t>1,1 million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Garamond" panose="02020404030301010803" pitchFamily="18" charset="0"/>
              </a:rPr>
              <a:t>27% en Suisse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Garamond" panose="02020404030301010803" pitchFamily="18" charset="0"/>
              </a:rPr>
              <a:t>25% en Allemagne </a:t>
            </a:r>
          </a:p>
          <a:p>
            <a:r>
              <a:rPr lang="fr-FR" sz="2400" dirty="0">
                <a:latin typeface="Garamond" panose="02020404030301010803" pitchFamily="18" charset="0"/>
              </a:rPr>
              <a:t>Une croissance récemment </a:t>
            </a:r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AD5F8D9-1BD8-4025-B483-EB7CA9B9EC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0003" y="6223000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1DB40-C652-400C-AEC5-ECFB2096C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Transition (10 seconde)</a:t>
            </a:r>
            <a:endParaRPr lang="en-US" dirty="0"/>
          </a:p>
        </p:txBody>
      </p:sp>
      <p:sp>
        <p:nvSpPr>
          <p:cNvPr id="23555" name="Text Placeholder 2">
            <a:extLst>
              <a:ext uri="{FF2B5EF4-FFF2-40B4-BE49-F238E27FC236}">
                <a16:creationId xmlns:a16="http://schemas.microsoft.com/office/drawing/2014/main" id="{70D85338-B802-4E00-A2B7-D09B1C94C6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66700" y="1700213"/>
            <a:ext cx="8610600" cy="4505325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</a:pPr>
            <a:br>
              <a:rPr lang="fr-F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r-F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altLang="en-US" dirty="0">
                <a:latin typeface="Garamond" panose="02020404030301010803" pitchFamily="18" charset="0"/>
                <a:cs typeface="Times New Roman" panose="02020603050405020304" pitchFamily="18" charset="0"/>
              </a:rPr>
              <a:t>A travers l’analyse des événements autour de la Réforme Protestante en France, on trouve que les Alpes étaient un lieu de refuge pour les Protestants face à la persécution. </a:t>
            </a:r>
          </a:p>
          <a:p>
            <a:pPr marL="0" indent="0">
              <a:buNone/>
            </a:pPr>
            <a:r>
              <a:rPr lang="fr-FR" altLang="en-US" dirty="0">
                <a:latin typeface="Garamond" panose="02020404030301010803" pitchFamily="18" charset="0"/>
                <a:cs typeface="Times New Roman" panose="02020603050405020304" pitchFamily="18" charset="0"/>
              </a:rPr>
              <a:t>Néanmoins, le protestantisme n’est pas beaucoup répandu en France, même dans la région alpine. 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fr-FR" altLang="en-US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fr-F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fr-F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C08BBC0-139B-4440-A165-E376FB1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altLang="en-US" dirty="0"/>
              <a:t>10</a:t>
            </a: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CC62501-3442-42EE-B13D-22B010E98F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6256" y="5867993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5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CF4F8-97AE-4AA0-9E33-50237E8A5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Synthèse (20 seconde)</a:t>
            </a:r>
            <a:endParaRPr lang="en-US" dirty="0"/>
          </a:p>
        </p:txBody>
      </p:sp>
      <p:sp>
        <p:nvSpPr>
          <p:cNvPr id="24579" name="Text Placeholder 2">
            <a:extLst>
              <a:ext uri="{FF2B5EF4-FFF2-40B4-BE49-F238E27FC236}">
                <a16:creationId xmlns:a16="http://schemas.microsoft.com/office/drawing/2014/main" id="{1ECCF161-F3B2-4D33-B684-497F6DC6DE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53137" y="1510916"/>
            <a:ext cx="8712646" cy="4792662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  <a:defRPr/>
            </a:pPr>
            <a:r>
              <a:rPr lang="fr-FR" sz="2600" b="1" dirty="0">
                <a:latin typeface="Garamond" panose="02020404030301010803" pitchFamily="18" charset="0"/>
              </a:rPr>
              <a:t>Est-ce que la région alpine à contribuer à préserver le Protestantisme ?</a:t>
            </a:r>
            <a:endParaRPr lang="fr-FR" sz="2600" b="1" i="1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fr-FR" altLang="en-US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Oui, mais il n’y a pas autant de Protestants que de Catholiques. Beaucoup de Protestants on fuit la France d’autres pays plus tolérant.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BCDC7FC-EB98-4591-B0D3-4B84BF041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altLang="en-US" dirty="0"/>
              <a:t>11</a:t>
            </a:r>
          </a:p>
        </p:txBody>
      </p:sp>
      <p:pic>
        <p:nvPicPr>
          <p:cNvPr id="24583" name="Picture 7">
            <a:extLst>
              <a:ext uri="{FF2B5EF4-FFF2-40B4-BE49-F238E27FC236}">
                <a16:creationId xmlns:a16="http://schemas.microsoft.com/office/drawing/2014/main" id="{257E0A8C-C7BE-4801-A84B-4CE356FE6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332654"/>
            <a:ext cx="5359197" cy="3525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D6198F1-71A4-467A-8FC9-F255C51F45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0200" y="6188894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5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0B35D-9F51-439F-9FC4-D225D2204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Ouverture (10 seconde)</a:t>
            </a:r>
            <a:endParaRPr lang="en-US" dirty="0"/>
          </a:p>
        </p:txBody>
      </p:sp>
      <p:sp>
        <p:nvSpPr>
          <p:cNvPr id="25603" name="Text Placeholder 2">
            <a:extLst>
              <a:ext uri="{FF2B5EF4-FFF2-40B4-BE49-F238E27FC236}">
                <a16:creationId xmlns:a16="http://schemas.microsoft.com/office/drawing/2014/main" id="{4F5B6DA5-0A4A-4FB2-8190-F84F28EC51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1925" y="1532099"/>
            <a:ext cx="8820150" cy="4792662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Font typeface="Wingdings" panose="05000000000000000000" pitchFamily="2" charset="2"/>
              <a:buNone/>
            </a:pPr>
            <a:r>
              <a:rPr lang="fr-F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fr-F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r-F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altLang="en-US" dirty="0">
                <a:latin typeface="Garamond" panose="02020404030301010803" pitchFamily="18" charset="0"/>
                <a:cs typeface="Times New Roman" panose="02020603050405020304" pitchFamily="18" charset="0"/>
              </a:rPr>
              <a:t>On peut se demander si la laïcité joue un rôle dans le fait qu’il y a moins de Protestants en France que d’autres pays. 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fr-FR" altLang="en-US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fr-FR" altLang="en-US" dirty="0">
                <a:latin typeface="Garamond" panose="02020404030301010803" pitchFamily="18" charset="0"/>
                <a:cs typeface="Times New Roman" panose="02020603050405020304" pitchFamily="18" charset="0"/>
              </a:rPr>
              <a:t>De plus, on peut se demander si la présence des étrangers joue un rôle dans l’augmentation des Protestants récemment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C695F5-5912-4703-8751-FCC9F5E2B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altLang="en-US" dirty="0"/>
              <a:t>12</a:t>
            </a: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155C625-0A39-4A8E-A402-888DB847E2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30200" y="6137597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3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46144-2E78-4738-A0AE-F340BDC2D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Sources - Bibliographie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9A608BB-3F67-40CE-9E82-0C0DF2C6B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altLang="en-US" dirty="0"/>
              <a:t>13</a:t>
            </a:r>
          </a:p>
        </p:txBody>
      </p:sp>
      <p:sp>
        <p:nvSpPr>
          <p:cNvPr id="26629" name="Rectangle 2">
            <a:extLst>
              <a:ext uri="{FF2B5EF4-FFF2-40B4-BE49-F238E27FC236}">
                <a16:creationId xmlns:a16="http://schemas.microsoft.com/office/drawing/2014/main" id="{EE2A6B54-4A49-43F9-999D-239F6C76EB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822" y="1772816"/>
            <a:ext cx="6965950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dirty="0" err="1"/>
              <a:t>Charronnet</a:t>
            </a:r>
            <a:r>
              <a:rPr lang="en-US" dirty="0"/>
              <a:t>, Charles, </a:t>
            </a:r>
            <a:r>
              <a:rPr lang="en-US" i="1" dirty="0"/>
              <a:t>Les </a:t>
            </a:r>
            <a:r>
              <a:rPr lang="en-US" i="1" dirty="0" err="1"/>
              <a:t>guerres</a:t>
            </a:r>
            <a:r>
              <a:rPr lang="en-US" i="1" dirty="0"/>
              <a:t> de religion et la </a:t>
            </a:r>
            <a:r>
              <a:rPr lang="en-US" i="1" dirty="0" err="1"/>
              <a:t>société</a:t>
            </a:r>
            <a:r>
              <a:rPr lang="en-US" i="1" dirty="0"/>
              <a:t> </a:t>
            </a:r>
            <a:r>
              <a:rPr lang="en-US" i="1" dirty="0" err="1"/>
              <a:t>protestante</a:t>
            </a:r>
            <a:r>
              <a:rPr lang="en-US" i="1" dirty="0"/>
              <a:t> dans les Hautes-Alpes, </a:t>
            </a:r>
            <a:r>
              <a:rPr lang="en-US" dirty="0"/>
              <a:t>Provence, Alpes, Cote-d'Azur, 1861.  </a:t>
            </a:r>
            <a:r>
              <a:rPr lang="en-US" dirty="0">
                <a:hlinkClick r:id="rId2"/>
              </a:rPr>
              <a:t>ark:/12148/bpt6k96339004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Usclat</a:t>
            </a:r>
            <a:r>
              <a:rPr lang="en-US" dirty="0"/>
              <a:t>, Estelle, "Lyon </a:t>
            </a:r>
            <a:r>
              <a:rPr lang="en-US" dirty="0" err="1"/>
              <a:t>Histoire</a:t>
            </a:r>
            <a:r>
              <a:rPr lang="en-US" dirty="0"/>
              <a:t>," </a:t>
            </a:r>
            <a:r>
              <a:rPr lang="en-US" i="1" dirty="0"/>
              <a:t>College C. Marot-Lyon 4. </a:t>
            </a:r>
            <a:r>
              <a:rPr lang="en-US" dirty="0">
                <a:hlinkClick r:id="rId3"/>
              </a:rPr>
              <a:t>http://www2.ac-lyon.fr/etab/colleges/col-69/cmarot/IMG/pdf/Lyon_Histoire_-_1562.pdf</a:t>
            </a:r>
            <a:endParaRPr lang="en-US" dirty="0"/>
          </a:p>
          <a:p>
            <a:endParaRPr lang="en-US" dirty="0"/>
          </a:p>
          <a:p>
            <a:r>
              <a:rPr lang="en-US" dirty="0"/>
              <a:t>"Le refuge </a:t>
            </a:r>
            <a:r>
              <a:rPr lang="en-US" dirty="0" err="1"/>
              <a:t>hugenot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Suisse," </a:t>
            </a:r>
            <a:r>
              <a:rPr lang="en-US" i="1" dirty="0" err="1"/>
              <a:t>Musee</a:t>
            </a:r>
            <a:r>
              <a:rPr lang="en-US" i="1" dirty="0"/>
              <a:t> Protestant. </a:t>
            </a:r>
            <a:r>
              <a:rPr lang="en-US" dirty="0">
                <a:hlinkClick r:id="rId4"/>
              </a:rPr>
              <a:t>https://www.museeprotestant.org/notice/le-refuge-huguenot-en-suisse/</a:t>
            </a:r>
            <a:endParaRPr lang="en-US" dirty="0"/>
          </a:p>
          <a:p>
            <a:endParaRPr lang="en-US" dirty="0"/>
          </a:p>
          <a:p>
            <a:r>
              <a:rPr lang="en-US" dirty="0"/>
              <a:t>Boulet, Francois, "Le protestantisme </a:t>
            </a:r>
            <a:r>
              <a:rPr lang="en-US" dirty="0" err="1"/>
              <a:t>en</a:t>
            </a:r>
            <a:r>
              <a:rPr lang="en-US" dirty="0"/>
              <a:t> Dauphine," </a:t>
            </a:r>
            <a:r>
              <a:rPr lang="en-US" i="1" dirty="0" err="1"/>
              <a:t>Musee</a:t>
            </a:r>
            <a:r>
              <a:rPr lang="en-US" i="1" dirty="0"/>
              <a:t> Protestant. </a:t>
            </a:r>
            <a:r>
              <a:rPr lang="en-US" dirty="0">
                <a:hlinkClick r:id="rId5"/>
              </a:rPr>
              <a:t>https://www.museeprotestant.org/notice/le-protestantisme-en-dauphine/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pt0000000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Jheng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inorFont>
    </a:fontScheme>
    <a:fmtScheme name="Office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40000">
              <a:schemeClr val="phClr">
                <a:shade val="70000"/>
                <a:satMod val="145000"/>
              </a:schemeClr>
            </a:gs>
            <a:gs pos="100000">
              <a:schemeClr val="phClr">
                <a:tint val="85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Jheng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inorFont>
    </a:fontScheme>
    <a:fmtScheme name="Office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40000">
              <a:schemeClr val="phClr">
                <a:shade val="70000"/>
                <a:satMod val="145000"/>
              </a:schemeClr>
            </a:gs>
            <a:gs pos="100000">
              <a:schemeClr val="phClr">
                <a:tint val="85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lue Green">
    <a:dk1>
      <a:sysClr val="windowText" lastClr="000000"/>
    </a:dk1>
    <a:lt1>
      <a:sysClr val="window" lastClr="FFFFFF"/>
    </a:lt1>
    <a:dk2>
      <a:srgbClr val="373545"/>
    </a:dk2>
    <a:lt2>
      <a:srgbClr val="CEDBE6"/>
    </a:lt2>
    <a:accent1>
      <a:srgbClr val="3494BA"/>
    </a:accent1>
    <a:accent2>
      <a:srgbClr val="58B6C0"/>
    </a:accent2>
    <a:accent3>
      <a:srgbClr val="75BDA7"/>
    </a:accent3>
    <a:accent4>
      <a:srgbClr val="7A8C8E"/>
    </a:accent4>
    <a:accent5>
      <a:srgbClr val="84ACB6"/>
    </a:accent5>
    <a:accent6>
      <a:srgbClr val="2683C6"/>
    </a:accent6>
    <a:hlink>
      <a:srgbClr val="6B9F25"/>
    </a:hlink>
    <a:folHlink>
      <a:srgbClr val="9F671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1102</Words>
  <Application>Microsoft Office PowerPoint</Application>
  <PresentationFormat>On-screen Show (4:3)</PresentationFormat>
  <Paragraphs>124</Paragraphs>
  <Slides>14</Slides>
  <Notes>9</Notes>
  <HiddenSlides>0</HiddenSlides>
  <MMClips>13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Tw Cen MT</vt:lpstr>
      <vt:lpstr>Wingdings</vt:lpstr>
      <vt:lpstr>Wingdings 2</vt:lpstr>
      <vt:lpstr>Calibri</vt:lpstr>
      <vt:lpstr>Times New Roman</vt:lpstr>
      <vt:lpstr>Ppt0000000</vt:lpstr>
      <vt:lpstr> Le protestantisme dans la région alpine :     Est-ce que les Alpes on contribués a preserver le protestantisme ?</vt:lpstr>
      <vt:lpstr>Spatialisation (15-30 seconde)</vt:lpstr>
      <vt:lpstr>Annonce du sujet (15 seconde)</vt:lpstr>
      <vt:lpstr>Problématique (15-30 seconde)</vt:lpstr>
      <vt:lpstr>Votre première partie a) 20-25 secondes</vt:lpstr>
      <vt:lpstr>Votre première partie b) 20-25 secondes</vt:lpstr>
      <vt:lpstr>Votre deuxième partie a)  (25 secondes)</vt:lpstr>
      <vt:lpstr>Votre deuxième partie b)  (25 secondes)</vt:lpstr>
      <vt:lpstr>Votre Troisième partie a)  (25 secondes)</vt:lpstr>
      <vt:lpstr>Votre Troisième partie b)  (25 secondes)</vt:lpstr>
      <vt:lpstr>Transition (10 seconde)</vt:lpstr>
      <vt:lpstr>Synthèse (20 seconde)</vt:lpstr>
      <vt:lpstr>Ouverture (10 seconde)</vt:lpstr>
      <vt:lpstr>Sources - Bibliographie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 PLAN</dc:title>
  <dc:creator/>
  <cp:lastModifiedBy/>
  <cp:revision>1</cp:revision>
  <dcterms:created xsi:type="dcterms:W3CDTF">2007-02-28T01:38:42Z</dcterms:created>
  <dcterms:modified xsi:type="dcterms:W3CDTF">2019-11-26T01:10:59Z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TC101079691033</vt:lpwstr>
  </property>
</Properties>
</file>