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solidFill>
            <a:srgbClr val="375A7D"/>
          </a:solidFill>
        </a:fill>
      </a:tcStyle>
    </a:wholeTbl>
    <a:band2H>
      <a:tcTxStyle b="def" i="def"/>
      <a:tcStyle>
        <a:tcBdr/>
        <a:fill>
          <a:solidFill>
            <a:srgbClr val="3B7499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rgbClr val="53D5FD"/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450000"/>
              <a:satOff val="-18071"/>
              <a:lumOff val="-14609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53D5FD"/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450000"/>
              <a:satOff val="-18071"/>
              <a:lumOff val="-14609"/>
            </a:scheme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53D5FD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450000"/>
              <a:satOff val="-18071"/>
              <a:lumOff val="-14609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venir Medium"/>
          <a:ea typeface="Avenir Medium"/>
          <a:cs typeface="Avenir Medium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A0A0A">
              <a:alpha val="92000"/>
            </a:srgbClr>
          </a:solidFill>
        </a:fill>
      </a:tcStyle>
    </a:band2H>
    <a:firstCol>
      <a:tcTxStyle b="off" i="off">
        <a:font>
          <a:latin typeface="Avenir Medium"/>
          <a:ea typeface="Avenir Medium"/>
          <a:cs typeface="Avenir Medium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635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Medium"/>
          <a:ea typeface="Avenir Medium"/>
          <a:cs typeface="Avenir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Avenir Medium"/>
          <a:ea typeface="Avenir Medium"/>
          <a:cs typeface="Avenir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635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EDFF">
              <a:alpha val="24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solidFill>
            <a:schemeClr val="accent2">
              <a:satOff val="-5186"/>
              <a:lumOff val="-12389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919C">
                  <a:alpha val="79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919C">
                  <a:alpha val="79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satOff val="-5186"/>
              <a:lumOff val="-28409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rnd">
              <a:solidFill>
                <a:srgbClr val="4F4F4F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4F4F4F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4F4F4F"/>
              </a:solidFill>
              <a:custDash>
                <a:ds d="1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D6D6D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080">
              <a:alpha val="32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41B00">
              <a:alpha val="8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D2600">
              <a:alpha val="80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4F4F"/>
              </a:solidFill>
              <a:prstDash val="solid"/>
              <a:miter lim="400000"/>
            </a:ln>
          </a:top>
          <a:bottom>
            <a:ln w="12700" cap="flat">
              <a:solidFill>
                <a:srgbClr val="4F4F4F"/>
              </a:solidFill>
              <a:prstDash val="solid"/>
              <a:miter lim="400000"/>
            </a:ln>
          </a:bottom>
          <a:insideH>
            <a:ln w="12700" cap="flat">
              <a:solidFill>
                <a:srgbClr val="4F4F4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4F4F"/>
              </a:solidFill>
              <a:prstDash val="solid"/>
              <a:miter lim="400000"/>
            </a:ln>
          </a:top>
          <a:bottom>
            <a:ln w="12700" cap="flat">
              <a:solidFill>
                <a:srgbClr val="4F4F4F"/>
              </a:solidFill>
              <a:prstDash val="solid"/>
              <a:miter lim="400000"/>
            </a:ln>
          </a:bottom>
          <a:insideH>
            <a:ln w="12700" cap="flat">
              <a:solidFill>
                <a:srgbClr val="4F4F4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79797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chemeClr val="accent2">
            <a:satOff val="44164"/>
            <a:lumOff val="14231"/>
          </a:schemeClr>
        </a:fontRef>
        <a:schemeClr val="accent2">
          <a:satOff val="44164"/>
          <a:lumOff val="14231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79797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6" name="Shape 15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/>
          <p:nvPr>
            <p:ph type="title"/>
          </p:nvPr>
        </p:nvSpPr>
        <p:spPr>
          <a:xfrm>
            <a:off x="660400" y="4292600"/>
            <a:ext cx="11684000" cy="2222500"/>
          </a:xfrm>
          <a:prstGeom prst="rect">
            <a:avLst/>
          </a:prstGeom>
        </p:spPr>
        <p:txBody>
          <a:bodyPr/>
          <a:lstStyle>
            <a:lvl1pPr>
              <a:defRPr spc="992" sz="6200"/>
            </a:lvl1pPr>
          </a:lstStyle>
          <a:p>
            <a:pPr/>
            <a:r>
              <a:t>Texte du titre</a:t>
            </a:r>
          </a:p>
        </p:txBody>
      </p:sp>
      <p:sp>
        <p:nvSpPr>
          <p:cNvPr id="12" name="Texte niveau 1…"/>
          <p:cNvSpPr txBox="1"/>
          <p:nvPr>
            <p:ph type="body" sz="quarter" idx="1"/>
          </p:nvPr>
        </p:nvSpPr>
        <p:spPr>
          <a:xfrm>
            <a:off x="660400" y="3416300"/>
            <a:ext cx="11684000" cy="88900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0">
              <a:spcBef>
                <a:spcPts val="0"/>
              </a:spcBef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0">
              <a:spcBef>
                <a:spcPts val="0"/>
              </a:spcBef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0">
              <a:spcBef>
                <a:spcPts val="0"/>
              </a:spcBef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0">
              <a:spcBef>
                <a:spcPts val="0"/>
              </a:spcBef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-594281" y="-25301"/>
            <a:ext cx="14181306" cy="980536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e du titre"/>
          <p:cNvSpPr txBox="1"/>
          <p:nvPr>
            <p:ph type="title"/>
          </p:nvPr>
        </p:nvSpPr>
        <p:spPr>
          <a:xfrm>
            <a:off x="660400" y="1003300"/>
            <a:ext cx="11684000" cy="1460500"/>
          </a:xfrm>
          <a:prstGeom prst="rect">
            <a:avLst/>
          </a:prstGeom>
        </p:spPr>
        <p:txBody>
          <a:bodyPr/>
          <a:lstStyle>
            <a:lvl1pPr>
              <a:defRPr spc="992" sz="6200"/>
            </a:lvl1pPr>
          </a:lstStyle>
          <a:p>
            <a:pPr/>
            <a:r>
              <a:t>Texte du titre</a:t>
            </a:r>
          </a:p>
        </p:txBody>
      </p:sp>
      <p:sp>
        <p:nvSpPr>
          <p:cNvPr id="22" name="Texte niveau 1…"/>
          <p:cNvSpPr txBox="1"/>
          <p:nvPr>
            <p:ph type="body" sz="quarter" idx="1"/>
          </p:nvPr>
        </p:nvSpPr>
        <p:spPr>
          <a:xfrm>
            <a:off x="660400" y="508000"/>
            <a:ext cx="11684000" cy="508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0">
              <a:spcBef>
                <a:spcPts val="0"/>
              </a:spcBef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0">
              <a:spcBef>
                <a:spcPts val="0"/>
              </a:spcBef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0">
              <a:spcBef>
                <a:spcPts val="0"/>
              </a:spcBef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0">
              <a:spcBef>
                <a:spcPts val="0"/>
              </a:spcBef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Image"/>
          <p:cNvSpPr/>
          <p:nvPr>
            <p:ph type="pic" idx="13"/>
          </p:nvPr>
        </p:nvSpPr>
        <p:spPr>
          <a:xfrm>
            <a:off x="-63500" y="2667000"/>
            <a:ext cx="13119100" cy="714502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1" name="Texte du titre"/>
          <p:cNvSpPr txBox="1"/>
          <p:nvPr>
            <p:ph type="title"/>
          </p:nvPr>
        </p:nvSpPr>
        <p:spPr>
          <a:xfrm>
            <a:off x="660400" y="1003300"/>
            <a:ext cx="11684000" cy="1460500"/>
          </a:xfrm>
          <a:prstGeom prst="rect">
            <a:avLst/>
          </a:prstGeom>
        </p:spPr>
        <p:txBody>
          <a:bodyPr/>
          <a:lstStyle>
            <a:lvl1pPr>
              <a:defRPr spc="992" sz="6200"/>
            </a:lvl1pPr>
          </a:lstStyle>
          <a:p>
            <a:pPr/>
            <a:r>
              <a:t>Texte du titre</a:t>
            </a:r>
          </a:p>
        </p:txBody>
      </p:sp>
      <p:sp>
        <p:nvSpPr>
          <p:cNvPr id="32" name="Texte niveau 1…"/>
          <p:cNvSpPr txBox="1"/>
          <p:nvPr>
            <p:ph type="body" sz="quarter" idx="1"/>
          </p:nvPr>
        </p:nvSpPr>
        <p:spPr>
          <a:xfrm>
            <a:off x="660400" y="508000"/>
            <a:ext cx="11684000" cy="508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0">
              <a:spcBef>
                <a:spcPts val="0"/>
              </a:spcBef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0">
              <a:spcBef>
                <a:spcPts val="0"/>
              </a:spcBef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0">
              <a:spcBef>
                <a:spcPts val="0"/>
              </a:spcBef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0">
              <a:spcBef>
                <a:spcPts val="0"/>
              </a:spcBef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e du titre"/>
          <p:cNvSpPr txBox="1"/>
          <p:nvPr>
            <p:ph type="title"/>
          </p:nvPr>
        </p:nvSpPr>
        <p:spPr>
          <a:xfrm>
            <a:off x="660400" y="3759200"/>
            <a:ext cx="11684000" cy="2222500"/>
          </a:xfrm>
          <a:prstGeom prst="rect">
            <a:avLst/>
          </a:prstGeom>
        </p:spPr>
        <p:txBody>
          <a:bodyPr anchor="ctr"/>
          <a:lstStyle>
            <a:lvl1pPr>
              <a:defRPr spc="992" sz="6200"/>
            </a:lvl1pPr>
          </a:lstStyle>
          <a:p>
            <a:pPr/>
            <a:r>
              <a:t>Texte du titre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Image"/>
          <p:cNvSpPr/>
          <p:nvPr>
            <p:ph type="pic" idx="13"/>
          </p:nvPr>
        </p:nvSpPr>
        <p:spPr>
          <a:xfrm>
            <a:off x="4864100" y="-38100"/>
            <a:ext cx="9782402" cy="979447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9" name="Texte du titre"/>
          <p:cNvSpPr txBox="1"/>
          <p:nvPr>
            <p:ph type="title"/>
          </p:nvPr>
        </p:nvSpPr>
        <p:spPr>
          <a:xfrm>
            <a:off x="546100" y="4305300"/>
            <a:ext cx="5410200" cy="2984500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0" name="Texte niveau 1…"/>
          <p:cNvSpPr txBox="1"/>
          <p:nvPr>
            <p:ph type="body" sz="quarter" idx="1"/>
          </p:nvPr>
        </p:nvSpPr>
        <p:spPr>
          <a:xfrm>
            <a:off x="546100" y="3429000"/>
            <a:ext cx="5410200" cy="889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0">
              <a:spcBef>
                <a:spcPts val="0"/>
              </a:spcBef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0">
              <a:spcBef>
                <a:spcPts val="0"/>
              </a:spcBef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0">
              <a:spcBef>
                <a:spcPts val="0"/>
              </a:spcBef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0">
              <a:spcBef>
                <a:spcPts val="0"/>
              </a:spcBef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67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Image"/>
          <p:cNvSpPr/>
          <p:nvPr>
            <p:ph type="pic" idx="13"/>
          </p:nvPr>
        </p:nvSpPr>
        <p:spPr>
          <a:xfrm>
            <a:off x="4864100" y="-38100"/>
            <a:ext cx="9782402" cy="979447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Texte du titre"/>
          <p:cNvSpPr txBox="1"/>
          <p:nvPr>
            <p:ph type="title"/>
          </p:nvPr>
        </p:nvSpPr>
        <p:spPr>
          <a:xfrm>
            <a:off x="660400" y="609600"/>
            <a:ext cx="5080000" cy="1854200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77" name="Texte niveau 1…"/>
          <p:cNvSpPr txBox="1"/>
          <p:nvPr>
            <p:ph type="body" sz="half" idx="1"/>
          </p:nvPr>
        </p:nvSpPr>
        <p:spPr>
          <a:xfrm>
            <a:off x="660400" y="2819400"/>
            <a:ext cx="5080000" cy="60579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3200"/>
              </a:spcBef>
              <a:buClr>
                <a:srgbClr val="646464"/>
              </a:buClr>
              <a:defRPr sz="3000"/>
            </a:lvl1pPr>
            <a:lvl2pPr marL="787400" indent="-393700">
              <a:spcBef>
                <a:spcPts val="3200"/>
              </a:spcBef>
              <a:buClr>
                <a:srgbClr val="646464"/>
              </a:buClr>
              <a:defRPr sz="3000"/>
            </a:lvl2pPr>
            <a:lvl3pPr marL="1181100" indent="-393700">
              <a:spcBef>
                <a:spcPts val="3200"/>
              </a:spcBef>
              <a:buClr>
                <a:srgbClr val="646464"/>
              </a:buClr>
              <a:defRPr sz="3000"/>
            </a:lvl3pPr>
            <a:lvl4pPr marL="1574800" indent="-393700">
              <a:spcBef>
                <a:spcPts val="3200"/>
              </a:spcBef>
              <a:buClr>
                <a:srgbClr val="646464"/>
              </a:buClr>
              <a:defRPr sz="3000"/>
            </a:lvl4pPr>
            <a:lvl5pPr marL="1968500" indent="-393700">
              <a:spcBef>
                <a:spcPts val="3200"/>
              </a:spcBef>
              <a:buClr>
                <a:srgbClr val="646464"/>
              </a:buClr>
              <a:defRPr sz="30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e niveau 1…"/>
          <p:cNvSpPr txBox="1"/>
          <p:nvPr>
            <p:ph type="body" idx="1"/>
          </p:nvPr>
        </p:nvSpPr>
        <p:spPr>
          <a:xfrm>
            <a:off x="660400" y="1511300"/>
            <a:ext cx="11684000" cy="6718300"/>
          </a:xfrm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Image"/>
          <p:cNvSpPr/>
          <p:nvPr>
            <p:ph type="pic" sz="half" idx="13"/>
          </p:nvPr>
        </p:nvSpPr>
        <p:spPr>
          <a:xfrm>
            <a:off x="6300089" y="4564106"/>
            <a:ext cx="7556501" cy="522477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4" name="143918632_1620x1622.jpeg"/>
          <p:cNvSpPr/>
          <p:nvPr>
            <p:ph type="pic" sz="half" idx="14"/>
          </p:nvPr>
        </p:nvSpPr>
        <p:spPr>
          <a:xfrm>
            <a:off x="6502400" y="-881415"/>
            <a:ext cx="6821383" cy="68278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5" name="Image"/>
          <p:cNvSpPr/>
          <p:nvPr>
            <p:ph type="pic" idx="15"/>
          </p:nvPr>
        </p:nvSpPr>
        <p:spPr>
          <a:xfrm>
            <a:off x="-2540000" y="-114300"/>
            <a:ext cx="9182100" cy="9969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520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04" name="“Type a quote here.”"/>
          <p:cNvSpPr txBox="1"/>
          <p:nvPr>
            <p:ph type="body" sz="quarter" idx="14"/>
          </p:nvPr>
        </p:nvSpPr>
        <p:spPr>
          <a:xfrm>
            <a:off x="1270000" y="4248150"/>
            <a:ext cx="10464800" cy="723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0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–Johnny Appleseed"/>
          <p:cNvSpPr txBox="1"/>
          <p:nvPr>
            <p:ph type="body" sz="quarter" idx="13"/>
          </p:nvPr>
        </p:nvSpPr>
        <p:spPr>
          <a:xfrm>
            <a:off x="1270000" y="2959100"/>
            <a:ext cx="10464800" cy="5207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13" name="“Type a quote here.”"/>
          <p:cNvSpPr txBox="1"/>
          <p:nvPr>
            <p:ph type="body" sz="quarter" idx="14"/>
          </p:nvPr>
        </p:nvSpPr>
        <p:spPr>
          <a:xfrm>
            <a:off x="1270000" y="1346200"/>
            <a:ext cx="10464800" cy="723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14" name="Image"/>
          <p:cNvSpPr/>
          <p:nvPr>
            <p:ph type="pic" idx="15"/>
          </p:nvPr>
        </p:nvSpPr>
        <p:spPr>
          <a:xfrm>
            <a:off x="0" y="3570816"/>
            <a:ext cx="13128426" cy="71501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Image"/>
          <p:cNvSpPr/>
          <p:nvPr>
            <p:ph type="pic" idx="13"/>
          </p:nvPr>
        </p:nvSpPr>
        <p:spPr>
          <a:xfrm>
            <a:off x="-594281" y="-25301"/>
            <a:ext cx="14181306" cy="980536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Image"/>
          <p:cNvSpPr/>
          <p:nvPr>
            <p:ph type="pic" idx="13"/>
          </p:nvPr>
        </p:nvSpPr>
        <p:spPr>
          <a:xfrm>
            <a:off x="4864100" y="-38100"/>
            <a:ext cx="9782402" cy="979447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8" name="Texte du titre"/>
          <p:cNvSpPr txBox="1"/>
          <p:nvPr>
            <p:ph type="title"/>
          </p:nvPr>
        </p:nvSpPr>
        <p:spPr>
          <a:xfrm>
            <a:off x="660400" y="609600"/>
            <a:ext cx="5080000" cy="1854200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139" name="Texte niveau 1…"/>
          <p:cNvSpPr txBox="1"/>
          <p:nvPr>
            <p:ph type="body" sz="half" idx="1"/>
          </p:nvPr>
        </p:nvSpPr>
        <p:spPr>
          <a:xfrm>
            <a:off x="660400" y="2819400"/>
            <a:ext cx="5080000" cy="60579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3200"/>
              </a:spcBef>
              <a:buClr>
                <a:srgbClr val="646464"/>
              </a:buClr>
              <a:defRPr sz="3000"/>
            </a:lvl1pPr>
            <a:lvl2pPr marL="787400" indent="-393700">
              <a:spcBef>
                <a:spcPts val="3200"/>
              </a:spcBef>
              <a:buClr>
                <a:srgbClr val="646464"/>
              </a:buClr>
              <a:defRPr sz="3000"/>
            </a:lvl2pPr>
            <a:lvl3pPr marL="1181100" indent="-393700">
              <a:spcBef>
                <a:spcPts val="3200"/>
              </a:spcBef>
              <a:buClr>
                <a:srgbClr val="646464"/>
              </a:buClr>
              <a:defRPr sz="3000"/>
            </a:lvl3pPr>
            <a:lvl4pPr marL="1574800" indent="-393700">
              <a:spcBef>
                <a:spcPts val="3200"/>
              </a:spcBef>
              <a:buClr>
                <a:srgbClr val="646464"/>
              </a:buClr>
              <a:defRPr sz="3000"/>
            </a:lvl4pPr>
            <a:lvl5pPr marL="1968500" indent="-393700">
              <a:spcBef>
                <a:spcPts val="3200"/>
              </a:spcBef>
              <a:buClr>
                <a:srgbClr val="646464"/>
              </a:buClr>
              <a:defRPr sz="30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148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660400" y="609600"/>
            <a:ext cx="11684000" cy="142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660400" y="2019300"/>
            <a:ext cx="11684000" cy="671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11897" y="9258299"/>
            <a:ext cx="352045" cy="419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9pPr>
    </p:titleStyle>
    <p:bodyStyle>
      <a:lvl1pPr marL="4699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90000"/>
        <a:buFontTx/>
        <a:buChar char="•"/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1pPr>
      <a:lvl2pPr marL="9398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90000"/>
        <a:buFontTx/>
        <a:buChar char="•"/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2pPr>
      <a:lvl3pPr marL="14097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90000"/>
        <a:buFontTx/>
        <a:buChar char="•"/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3pPr>
      <a:lvl4pPr marL="18796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90000"/>
        <a:buFontTx/>
        <a:buChar char="•"/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4pPr>
      <a:lvl5pPr marL="23495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90000"/>
        <a:buFontTx/>
        <a:buChar char="•"/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5pPr>
      <a:lvl6pPr marL="28194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90000"/>
        <a:buFontTx/>
        <a:buChar char="•"/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6pPr>
      <a:lvl7pPr marL="32893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90000"/>
        <a:buFontTx/>
        <a:buChar char="•"/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7pPr>
      <a:lvl8pPr marL="37592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90000"/>
        <a:buFontTx/>
        <a:buChar char="•"/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8pPr>
      <a:lvl9pPr marL="42291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90000"/>
        <a:buFontTx/>
        <a:buChar char="•"/>
        <a:tabLst/>
        <a:defRPr b="0" baseline="0" cap="none" i="0" spc="0" strike="noStrike" sz="36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roit-finances.commentcamarche.com/faq/4455-redevance-audiovisuelle-montant-2019-2020" TargetMode="External"/><Relationship Id="rId3" Type="http://schemas.openxmlformats.org/officeDocument/2006/relationships/hyperlink" Target="https://droit-finances.commentcamarche.com/faq/1605-redevance-tele-exonerations-et-paiement" TargetMode="External"/><Relationship Id="rId4" Type="http://schemas.openxmlformats.org/officeDocument/2006/relationships/hyperlink" Target="https://www.service-public.fr/particuliers/vosdroits/F88" TargetMode="External"/><Relationship Id="rId5" Type="http://schemas.openxmlformats.org/officeDocument/2006/relationships/hyperlink" Target="http://leparticulier.lefigaro.fr/article/la-redevance-tv-devrait-baisse-de-1-eur-en-2020/" TargetMode="External"/><Relationship Id="rId6" Type="http://schemas.openxmlformats.org/officeDocument/2006/relationships/hyperlink" Target="https://www.contrepoints.org/2019/09/28/354483-laudiovisuel-public-selon-riester-netflix-doit-payer" TargetMode="External"/><Relationship Id="rId7" Type="http://schemas.openxmlformats.org/officeDocument/2006/relationships/hyperlink" Target="https://demarchesadministratives.fr/demarches/contribution-a-laudiovisuel-public-personnes-concernees-declaration-et-paiement" TargetMode="External"/><Relationship Id="rId8" Type="http://schemas.openxmlformats.org/officeDocument/2006/relationships/hyperlink" Target="http://www.leparisien.fr/economie/bercy-veut-en-finir-avec-la-redevance-tele-29-03-2019-8042694.php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Image" descr="Image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5533" t="0" r="5533" b="0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159" name="La redevance audiovisuelle"/>
          <p:cNvSpPr txBox="1"/>
          <p:nvPr>
            <p:ph type="title"/>
          </p:nvPr>
        </p:nvSpPr>
        <p:spPr>
          <a:xfrm>
            <a:off x="660400" y="215130"/>
            <a:ext cx="11684000" cy="994242"/>
          </a:xfrm>
          <a:prstGeom prst="rect">
            <a:avLst/>
          </a:prstGeom>
        </p:spPr>
        <p:txBody>
          <a:bodyPr/>
          <a:lstStyle>
            <a:lvl1pPr defTabSz="449833">
              <a:defRPr spc="763" sz="4774">
                <a:solidFill>
                  <a:srgbClr val="000000"/>
                </a:solidFill>
              </a:defRPr>
            </a:lvl1pPr>
          </a:lstStyle>
          <a:p>
            <a:pPr/>
            <a:r>
              <a:t>La redevance audiovisuelle </a:t>
            </a:r>
          </a:p>
        </p:txBody>
      </p:sp>
      <p:sp>
        <p:nvSpPr>
          <p:cNvPr id="160" name="Une LOI d’affaires"/>
          <p:cNvSpPr txBox="1"/>
          <p:nvPr/>
        </p:nvSpPr>
        <p:spPr>
          <a:xfrm>
            <a:off x="660400" y="1069671"/>
            <a:ext cx="11684000" cy="554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/>
            <a:r>
              <a:t>Une LOI d’affaires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la redevance audiovisuelle - devraient-elle être annulée 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14781">
              <a:defRPr spc="704" sz="4402"/>
            </a:lvl1pPr>
          </a:lstStyle>
          <a:p>
            <a:pPr/>
            <a:r>
              <a:t>la redevance audiovisuelle - devraient-elle être annulée 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patialiZ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SpatialiZation</a:t>
            </a:r>
          </a:p>
        </p:txBody>
      </p:sp>
      <p:sp>
        <p:nvSpPr>
          <p:cNvPr id="165" name="- La redevance audiovisuelle en Franc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- La redevance audiovisuelle en France </a:t>
            </a:r>
          </a:p>
          <a:p>
            <a:pPr marL="0" indent="0">
              <a:buSzTx/>
              <a:buNone/>
            </a:pPr>
            <a:r>
              <a:t>- La redevance paie pour les programmes sur la télé et radio</a:t>
            </a:r>
          </a:p>
          <a:p>
            <a:pPr marL="0" indent="0">
              <a:buSzTx/>
              <a:buNone/>
            </a:pPr>
            <a:r>
              <a:t>- Seulement payée par les personnes qui ont les boîtiers de câbles</a:t>
            </a:r>
          </a:p>
          <a:p>
            <a:pPr marL="0" indent="0">
              <a:buSzTx/>
              <a:buNone/>
            </a:pPr>
            <a:r>
              <a:t>- À ce moment, il y a les débats sur l’annulation de la redevance audiovisuelle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" descr="Image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5521" t="0" r="24956" b="0"/>
          <a:stretch>
            <a:fillRect/>
          </a:stretch>
        </p:blipFill>
        <p:spPr>
          <a:xfrm>
            <a:off x="-50800" y="1237815"/>
            <a:ext cx="6502400" cy="7277970"/>
          </a:xfrm>
          <a:prstGeom prst="rect">
            <a:avLst/>
          </a:prstGeom>
        </p:spPr>
      </p:pic>
      <p:sp>
        <p:nvSpPr>
          <p:cNvPr id="168" name="Annonce de sujet"/>
          <p:cNvSpPr txBox="1"/>
          <p:nvPr>
            <p:ph type="title"/>
          </p:nvPr>
        </p:nvSpPr>
        <p:spPr>
          <a:xfrm>
            <a:off x="7239000" y="742950"/>
            <a:ext cx="5080000" cy="1854200"/>
          </a:xfrm>
          <a:prstGeom prst="rect">
            <a:avLst/>
          </a:prstGeom>
        </p:spPr>
        <p:txBody>
          <a:bodyPr/>
          <a:lstStyle/>
          <a:p>
            <a:pPr/>
            <a:r>
              <a:t>Annonce de sujet</a:t>
            </a:r>
          </a:p>
        </p:txBody>
      </p:sp>
      <p:sp>
        <p:nvSpPr>
          <p:cNvPr id="169" name="Mon sujet: La redevance audiovisuelle.…"/>
          <p:cNvSpPr txBox="1"/>
          <p:nvPr>
            <p:ph type="body" sz="half" idx="1"/>
          </p:nvPr>
        </p:nvSpPr>
        <p:spPr>
          <a:xfrm>
            <a:off x="7239000" y="2952750"/>
            <a:ext cx="5080000" cy="6057900"/>
          </a:xfrm>
          <a:prstGeom prst="rect">
            <a:avLst/>
          </a:prstGeom>
        </p:spPr>
        <p:txBody>
          <a:bodyPr/>
          <a:lstStyle/>
          <a:p>
            <a:pPr marL="381889" indent="-381889" defTabSz="566674">
              <a:spcBef>
                <a:spcPts val="3100"/>
              </a:spcBef>
              <a:defRPr sz="2910"/>
            </a:pPr>
            <a:r>
              <a:t>Mon sujet: La redevance audiovisuelle. </a:t>
            </a:r>
          </a:p>
          <a:p>
            <a:pPr marL="381889" indent="-381889" defTabSz="566674">
              <a:spcBef>
                <a:spcPts val="3100"/>
              </a:spcBef>
              <a:defRPr sz="2910"/>
            </a:pPr>
            <a:r>
              <a:t>Je vais parler autour la redevance et ses valeurs et défis parce que je m’intéresse par les affaires et nous n’avons pas les redevances explicite comme la redevance audio-visuelle dans les Etats-Unis.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3793" t="0" r="23793" b="0"/>
          <a:stretch>
            <a:fillRect/>
          </a:stretch>
        </p:blipFill>
        <p:spPr>
          <a:xfrm>
            <a:off x="6502400" y="747909"/>
            <a:ext cx="6502400" cy="8257782"/>
          </a:xfrm>
          <a:prstGeom prst="rect">
            <a:avLst/>
          </a:prstGeom>
        </p:spPr>
      </p:pic>
      <p:sp>
        <p:nvSpPr>
          <p:cNvPr id="172" name="Ma problématiqu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2412">
              <a:defRPr spc="619" sz="3870"/>
            </a:lvl1pPr>
          </a:lstStyle>
          <a:p>
            <a:pPr/>
            <a:r>
              <a:t>Ma problématique</a:t>
            </a:r>
          </a:p>
        </p:txBody>
      </p:sp>
      <p:sp>
        <p:nvSpPr>
          <p:cNvPr id="173" name="La redevance audiovisuelle est un frais qui paye pour les programmes sur le télé et radio publique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39326" indent="-539326" defTabSz="531622">
              <a:spcBef>
                <a:spcPts val="2900"/>
              </a:spcBef>
              <a:buClrTx/>
              <a:buSzPct val="100000"/>
              <a:buAutoNum type="arabicPeriod" startAt="1"/>
              <a:defRPr sz="2730"/>
            </a:pPr>
            <a:r>
              <a:rPr u="sng"/>
              <a:t>La redevance</a:t>
            </a:r>
            <a:r>
              <a:t> audiovisuelle est un frais qui paye pour les programmes sur le télé et radio publique. </a:t>
            </a:r>
          </a:p>
          <a:p>
            <a:pPr marL="539326" indent="-539326" defTabSz="531622">
              <a:spcBef>
                <a:spcPts val="2900"/>
              </a:spcBef>
              <a:buClrTx/>
              <a:buSzPct val="100000"/>
              <a:buAutoNum type="arabicPeriod" startAt="1"/>
              <a:defRPr sz="2730"/>
            </a:pPr>
            <a:r>
              <a:t>Il y a quelques </a:t>
            </a:r>
            <a:r>
              <a:rPr u="sng"/>
              <a:t>avantages</a:t>
            </a:r>
            <a:r>
              <a:t> qui affectent la liberté des chaînes et le bien-être des gens</a:t>
            </a:r>
          </a:p>
          <a:p>
            <a:pPr marL="539326" indent="-539326" defTabSz="531622">
              <a:spcBef>
                <a:spcPts val="2900"/>
              </a:spcBef>
              <a:buClrTx/>
              <a:buSzPct val="100000"/>
              <a:buAutoNum type="arabicPeriod" startAt="1"/>
              <a:defRPr sz="2730"/>
            </a:pPr>
            <a:r>
              <a:t>Il y a quelques </a:t>
            </a:r>
            <a:r>
              <a:rPr u="sng"/>
              <a:t>inconvénients</a:t>
            </a:r>
            <a:r>
              <a:t> qui affectent l’argent et l’égalité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artie i: LA redevance (A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Partie i: LA redevance (A)</a:t>
            </a:r>
          </a:p>
        </p:txBody>
      </p:sp>
      <p:sp>
        <p:nvSpPr>
          <p:cNvPr id="176" name="Combien ça coute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Combien ça coute?</a:t>
            </a:r>
          </a:p>
          <a:p>
            <a:pPr lvl="1"/>
            <a:r>
              <a:t>€139 en France</a:t>
            </a:r>
          </a:p>
          <a:p>
            <a:pPr lvl="1"/>
            <a:r>
              <a:t>€89 dans les DOM-TOMs </a:t>
            </a:r>
          </a:p>
          <a:p>
            <a:pPr lvl="1"/>
            <a:r>
              <a:t>3,8 Milliards d’euros dans 2018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artie i: LA redevance (B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Partie i: LA redevance (B)</a:t>
            </a:r>
          </a:p>
        </p:txBody>
      </p:sp>
      <p:sp>
        <p:nvSpPr>
          <p:cNvPr id="179" name="Qui paye et comment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Qui paye et comment?</a:t>
            </a:r>
          </a:p>
          <a:p>
            <a:pPr lvl="1"/>
            <a:r>
              <a:t>Les personnes avec les télés payent </a:t>
            </a:r>
          </a:p>
          <a:p>
            <a:pPr lvl="1"/>
            <a:r>
              <a:t>Associé avec la taxe d’habitation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Image" descr="Image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34954" t="0" r="34954" b="0"/>
          <a:stretch>
            <a:fillRect/>
          </a:stretch>
        </p:blipFill>
        <p:spPr>
          <a:xfrm>
            <a:off x="-50800" y="-1"/>
            <a:ext cx="6502400" cy="9753601"/>
          </a:xfrm>
          <a:prstGeom prst="rect">
            <a:avLst/>
          </a:prstGeom>
        </p:spPr>
      </p:pic>
      <p:sp>
        <p:nvSpPr>
          <p:cNvPr id="182" name="Partie II: Les avantages"/>
          <p:cNvSpPr txBox="1"/>
          <p:nvPr>
            <p:ph type="title"/>
          </p:nvPr>
        </p:nvSpPr>
        <p:spPr>
          <a:xfrm>
            <a:off x="7239000" y="742950"/>
            <a:ext cx="5080000" cy="1854200"/>
          </a:xfrm>
          <a:prstGeom prst="rect">
            <a:avLst/>
          </a:prstGeom>
        </p:spPr>
        <p:txBody>
          <a:bodyPr/>
          <a:lstStyle/>
          <a:p>
            <a:pPr/>
            <a:r>
              <a:t>Partie II: Les avantages</a:t>
            </a:r>
          </a:p>
        </p:txBody>
      </p:sp>
      <p:sp>
        <p:nvSpPr>
          <p:cNvPr id="183" name="L’absence des pubs…"/>
          <p:cNvSpPr txBox="1"/>
          <p:nvPr>
            <p:ph type="body" sz="half" idx="1"/>
          </p:nvPr>
        </p:nvSpPr>
        <p:spPr>
          <a:xfrm>
            <a:off x="7239000" y="2952750"/>
            <a:ext cx="5080000" cy="6057900"/>
          </a:xfrm>
          <a:prstGeom prst="rect">
            <a:avLst/>
          </a:prstGeom>
        </p:spPr>
        <p:txBody>
          <a:bodyPr/>
          <a:lstStyle/>
          <a:p>
            <a:pPr/>
            <a:r>
              <a:t>L’absence des pubs</a:t>
            </a:r>
          </a:p>
          <a:p>
            <a:pPr lvl="1"/>
            <a:r>
              <a:t>L’independence des chaînes</a:t>
            </a:r>
          </a:p>
          <a:p>
            <a:pPr lvl="1"/>
            <a:r>
              <a:t>Les pubs sont énervé</a:t>
            </a:r>
          </a:p>
          <a:p>
            <a:pPr lvl="1"/>
            <a:r>
              <a:t>L’art du radio et télé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artie II: Les avantages (B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Partie II: Les avantages (B)</a:t>
            </a:r>
          </a:p>
        </p:txBody>
      </p:sp>
      <p:sp>
        <p:nvSpPr>
          <p:cNvPr id="186" name="L’exception culturelle…"/>
          <p:cNvSpPr txBox="1"/>
          <p:nvPr>
            <p:ph type="body" sz="half" idx="1"/>
          </p:nvPr>
        </p:nvSpPr>
        <p:spPr>
          <a:xfrm>
            <a:off x="660400" y="2019300"/>
            <a:ext cx="6199910" cy="6718300"/>
          </a:xfrm>
          <a:prstGeom prst="rect">
            <a:avLst/>
          </a:prstGeom>
        </p:spPr>
        <p:txBody>
          <a:bodyPr/>
          <a:lstStyle/>
          <a:p>
            <a:pPr marL="393700" indent="-393700">
              <a:spcBef>
                <a:spcPts val="3200"/>
              </a:spcBef>
              <a:buClr>
                <a:srgbClr val="646464"/>
              </a:buClr>
              <a:defRPr sz="3000"/>
            </a:pPr>
            <a:r>
              <a:t>L’exception culturelle </a:t>
            </a:r>
          </a:p>
          <a:p>
            <a:pPr lvl="1" marL="787400" indent="-393700">
              <a:spcBef>
                <a:spcPts val="3200"/>
              </a:spcBef>
              <a:buClr>
                <a:srgbClr val="646464"/>
              </a:buClr>
              <a:defRPr sz="3000"/>
            </a:pPr>
            <a:r>
              <a:t>Preservation d’individualité </a:t>
            </a:r>
          </a:p>
          <a:p>
            <a:pPr lvl="1" marL="787400" indent="-393700">
              <a:spcBef>
                <a:spcPts val="3200"/>
              </a:spcBef>
              <a:buClr>
                <a:srgbClr val="646464"/>
              </a:buClr>
              <a:defRPr sz="3000"/>
            </a:pPr>
            <a:r>
              <a:t>Promotion des créations française </a:t>
            </a:r>
          </a:p>
        </p:txBody>
      </p:sp>
      <p:pic>
        <p:nvPicPr>
          <p:cNvPr id="1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19003" y="3764987"/>
            <a:ext cx="5740622" cy="32269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Screen Shot 2019-11-26 at 4.09.07 AM.png" descr="Screen Shot 2019-11-26 at 4.09.07 AM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767705" y="0"/>
            <a:ext cx="4865590" cy="9753601"/>
          </a:xfrm>
          <a:prstGeom prst="rect">
            <a:avLst/>
          </a:prstGeom>
        </p:spPr>
      </p:pic>
      <p:sp>
        <p:nvSpPr>
          <p:cNvPr id="190" name="Partie III: Les Inconveniences (a)"/>
          <p:cNvSpPr txBox="1"/>
          <p:nvPr>
            <p:ph type="title"/>
          </p:nvPr>
        </p:nvSpPr>
        <p:spPr>
          <a:xfrm>
            <a:off x="7239000" y="742950"/>
            <a:ext cx="5080000" cy="1854200"/>
          </a:xfrm>
          <a:prstGeom prst="rect">
            <a:avLst/>
          </a:prstGeom>
        </p:spPr>
        <p:txBody>
          <a:bodyPr/>
          <a:lstStyle>
            <a:lvl1pPr defTabSz="321310">
              <a:defRPr spc="545" sz="3410"/>
            </a:lvl1pPr>
          </a:lstStyle>
          <a:p>
            <a:pPr/>
            <a:r>
              <a:t>Partie III: Les Inconveniences (a)</a:t>
            </a:r>
          </a:p>
        </p:txBody>
      </p:sp>
      <p:sp>
        <p:nvSpPr>
          <p:cNvPr id="191" name="Un menace de l’égalité…"/>
          <p:cNvSpPr txBox="1"/>
          <p:nvPr>
            <p:ph type="body" sz="half" idx="1"/>
          </p:nvPr>
        </p:nvSpPr>
        <p:spPr>
          <a:xfrm>
            <a:off x="7239000" y="2952750"/>
            <a:ext cx="5080000" cy="6057900"/>
          </a:xfrm>
          <a:prstGeom prst="rect">
            <a:avLst/>
          </a:prstGeom>
        </p:spPr>
        <p:txBody>
          <a:bodyPr/>
          <a:lstStyle/>
          <a:p>
            <a:pPr marL="408812" indent="-408812" defTabSz="508254">
              <a:spcBef>
                <a:spcPts val="3600"/>
              </a:spcBef>
              <a:buClrTx/>
              <a:defRPr sz="3132"/>
            </a:pPr>
            <a:r>
              <a:t>Un menace de l’égalité</a:t>
            </a:r>
          </a:p>
          <a:p>
            <a:pPr lvl="1" marL="817625" indent="-408812" defTabSz="508254">
              <a:spcBef>
                <a:spcPts val="3600"/>
              </a:spcBef>
              <a:buClrTx/>
              <a:defRPr sz="3132"/>
            </a:pPr>
            <a:r>
              <a:t>Les frais fixes </a:t>
            </a:r>
          </a:p>
          <a:p>
            <a:pPr lvl="1" marL="817625" indent="-408812" defTabSz="508254">
              <a:spcBef>
                <a:spcPts val="3600"/>
              </a:spcBef>
              <a:buClrTx/>
              <a:defRPr sz="3132"/>
            </a:pPr>
            <a:r>
              <a:t>L’augmentation annuelle</a:t>
            </a:r>
          </a:p>
          <a:p>
            <a:pPr lvl="1" marL="817625" indent="-408812" defTabSz="508254">
              <a:spcBef>
                <a:spcPts val="3600"/>
              </a:spcBef>
              <a:buClrTx/>
              <a:defRPr sz="3132"/>
            </a:pPr>
            <a:r>
              <a:t>Qu-est ce que le point de télé sans bias si tous les personnes ne peuvent pas l’accéder?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Image" descr="Image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225550" y="2717800"/>
            <a:ext cx="10553701" cy="7035800"/>
          </a:xfrm>
          <a:prstGeom prst="rect">
            <a:avLst/>
          </a:prstGeom>
        </p:spPr>
      </p:pic>
      <p:sp>
        <p:nvSpPr>
          <p:cNvPr id="194" name="Le menace de modernité…"/>
          <p:cNvSpPr txBox="1"/>
          <p:nvPr>
            <p:ph type="title"/>
          </p:nvPr>
        </p:nvSpPr>
        <p:spPr>
          <a:xfrm>
            <a:off x="660400" y="1463993"/>
            <a:ext cx="11684000" cy="2107875"/>
          </a:xfrm>
          <a:prstGeom prst="rect">
            <a:avLst/>
          </a:prstGeom>
        </p:spPr>
        <p:txBody>
          <a:bodyPr/>
          <a:lstStyle/>
          <a:p>
            <a:pPr marL="319531" indent="-319531" defTabSz="397256">
              <a:spcBef>
                <a:spcPts val="2800"/>
              </a:spcBef>
              <a:buSzPct val="90000"/>
              <a:buChar char="•"/>
              <a:defRPr cap="none" spc="0" sz="2448"/>
            </a:pPr>
            <a:r>
              <a:t>Le menace de modernité</a:t>
            </a:r>
          </a:p>
          <a:p>
            <a:pPr lvl="1" marL="639063" indent="-319531" defTabSz="397256">
              <a:spcBef>
                <a:spcPts val="2800"/>
              </a:spcBef>
              <a:buSzPct val="90000"/>
              <a:defRPr cap="none" spc="0" sz="2448"/>
            </a:pPr>
            <a:r>
              <a:t>Les ordinateurs</a:t>
            </a:r>
          </a:p>
          <a:p>
            <a:pPr lvl="1" marL="639063" indent="-319531" defTabSz="397256">
              <a:spcBef>
                <a:spcPts val="2800"/>
              </a:spcBef>
              <a:buSzPct val="90000"/>
              <a:defRPr cap="none" spc="0" sz="2448"/>
            </a:pPr>
            <a:r>
              <a:t>Les services du streaming</a:t>
            </a:r>
          </a:p>
        </p:txBody>
      </p:sp>
      <p:sp>
        <p:nvSpPr>
          <p:cNvPr id="195" name="Partie III: Les Inconveniences (B)"/>
          <p:cNvSpPr txBox="1"/>
          <p:nvPr>
            <p:ph type="body" sz="quarter" idx="1"/>
          </p:nvPr>
        </p:nvSpPr>
        <p:spPr>
          <a:xfrm>
            <a:off x="660400" y="508000"/>
            <a:ext cx="11684000" cy="766323"/>
          </a:xfrm>
          <a:prstGeom prst="rect">
            <a:avLst/>
          </a:prstGeom>
        </p:spPr>
        <p:txBody>
          <a:bodyPr/>
          <a:lstStyle>
            <a:lvl1pPr defTabSz="362204">
              <a:defRPr spc="615" sz="3843">
                <a:latin typeface="+mn-lt"/>
                <a:ea typeface="+mn-ea"/>
                <a:cs typeface="+mn-cs"/>
                <a:sym typeface="Avenir Light"/>
              </a:defRPr>
            </a:lvl1pPr>
          </a:lstStyle>
          <a:p>
            <a:pPr/>
            <a:r>
              <a:t>Partie III: Les Inconveniences (B)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ransition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Transition</a:t>
            </a:r>
          </a:p>
        </p:txBody>
      </p:sp>
      <p:sp>
        <p:nvSpPr>
          <p:cNvPr id="198" name="Alors qu’il peut sembler comme une taxe générale, la redevance et ses défis incarnent la culture française"/>
          <p:cNvSpPr txBox="1"/>
          <p:nvPr>
            <p:ph type="body" idx="14"/>
          </p:nvPr>
        </p:nvSpPr>
        <p:spPr>
          <a:xfrm>
            <a:off x="1270000" y="3625849"/>
            <a:ext cx="10464800" cy="1968501"/>
          </a:xfrm>
          <a:prstGeom prst="rect">
            <a:avLst/>
          </a:prstGeom>
        </p:spPr>
        <p:txBody>
          <a:bodyPr/>
          <a:lstStyle/>
          <a:p>
            <a:pPr/>
            <a:r>
              <a:t>Alors qu’il peut sembler comme une taxe générale, la redevance et ses défis incarnent la culture française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ynthè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Synthèse</a:t>
            </a:r>
          </a:p>
        </p:txBody>
      </p:sp>
      <p:sp>
        <p:nvSpPr>
          <p:cNvPr id="201" name="A mon avis, la redevance n’est pas représentait le bien-être de la majorité du français. Les défis dans égalité dépasse les valeurs de la redevance. Tandis que le redevance soutiens l’individualisme et le non-conformisme, les avances dans technologie (comme les ordinateurs et services du streaming) aussi les soutiens pendant menace l’égalité et la redevance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A mon avis, la redevance n’est pas représentait le bien-être de la majorité du français. Les défis dans égalité dépasse les valeurs de la redevance. Tandis que le redevance soutiens l’individualisme et le non-conformisme, les avances dans technologie (comme les ordinateurs et services du streaming) aussi les soutiens pendant menace l’égalité et la redevance. </a:t>
            </a:r>
          </a:p>
          <a:p>
            <a:pPr marL="0" indent="0">
              <a:buSzTx/>
              <a:buNone/>
            </a:pPr>
            <a:r>
              <a:t>Cependant, il ne devrais pas annuler - il a besoin d’être changer d’être optimisé pour un futur d’égalité.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Ouvert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Ouverture</a:t>
            </a:r>
          </a:p>
        </p:txBody>
      </p:sp>
      <p:sp>
        <p:nvSpPr>
          <p:cNvPr id="204" name="Dans une pays avec une identité forte, les lois réfléchissent les valuers de la pays. Que-est ce que les différentes lois disent sur les différents pays?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Dans une pays avec une identité forte, les lois réfléchissent les valuers de la pays. Que-est ce que les différentes lois disent sur les différents pays? </a:t>
            </a:r>
          </a:p>
        </p:txBody>
      </p:sp>
      <p:pic>
        <p:nvPicPr>
          <p:cNvPr id="20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58975" y="3269646"/>
            <a:ext cx="6040050" cy="51574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Bibliographi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Bibliographie</a:t>
            </a:r>
          </a:p>
        </p:txBody>
      </p:sp>
      <p:sp>
        <p:nvSpPr>
          <p:cNvPr id="208" name="Roig, Eric. &quot;Redevance audiovisuelle : montant 2019 - 2020&quot; Droit-Finances, octobre, 2019. https://droit-finances.commentcamarche.com/faq/4455-redevance-audiovisuelle-montant-2019-2020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268731">
              <a:spcBef>
                <a:spcPts val="1900"/>
              </a:spcBef>
              <a:buSzTx/>
              <a:buNone/>
              <a:defRPr sz="1656"/>
            </a:pPr>
            <a:r>
              <a:rPr>
                <a:solidFill>
                  <a:srgbClr val="494C4E"/>
                </a:solidFill>
              </a:rPr>
              <a:t>Roig, Eric. "Redevance audiovisuelle : montant 2019 - 2020" Droit-Finances, octobre, 2019. </a:t>
            </a:r>
            <a:r>
              <a:rPr u="sng">
                <a:hlinkClick r:id="rId2" invalidUrl="" action="" tgtFrame="" tooltip="" history="1" highlightClick="0" endSnd="0"/>
              </a:rPr>
              <a:t>https://droit-finances.commentcamarche.com/faq/4455-redevance-audiovisuelle-montant-2019-2020</a:t>
            </a:r>
            <a:endParaRPr sz="874">
              <a:solidFill>
                <a:srgbClr val="494C4E"/>
              </a:solidFill>
              <a:latin typeface="Lucida Grande"/>
              <a:ea typeface="Lucida Grande"/>
              <a:cs typeface="Lucida Grande"/>
              <a:sym typeface="Lucida Grande"/>
            </a:endParaRPr>
          </a:p>
          <a:p>
            <a:pPr marL="0" indent="0" defTabSz="268731">
              <a:spcBef>
                <a:spcPts val="1900"/>
              </a:spcBef>
              <a:buSzTx/>
              <a:buNone/>
              <a:defRPr sz="1656"/>
            </a:pPr>
            <a:r>
              <a:rPr>
                <a:solidFill>
                  <a:srgbClr val="494C4E"/>
                </a:solidFill>
              </a:rPr>
              <a:t>Roig, Eric. "Redevance télé : exonérations et paiement" Droit-Finances, 2019. </a:t>
            </a:r>
            <a:r>
              <a:rPr u="sng">
                <a:hlinkClick r:id="rId3" invalidUrl="" action="" tgtFrame="" tooltip="" history="1" highlightClick="0" endSnd="0"/>
              </a:rPr>
              <a:t>https://droit-finances.commentcamarche.com/faq/1605-redevance-tele-exonerations-et-paiement</a:t>
            </a:r>
            <a:endParaRPr sz="874">
              <a:solidFill>
                <a:srgbClr val="494C4E"/>
              </a:solidFill>
              <a:latin typeface="Lucida Grande"/>
              <a:ea typeface="Lucida Grande"/>
              <a:cs typeface="Lucida Grande"/>
              <a:sym typeface="Lucida Grande"/>
            </a:endParaRPr>
          </a:p>
          <a:p>
            <a:pPr marL="0" indent="0" defTabSz="268731">
              <a:spcBef>
                <a:spcPts val="1900"/>
              </a:spcBef>
              <a:buSzTx/>
              <a:buNone/>
              <a:defRPr sz="1656"/>
            </a:pPr>
            <a:r>
              <a:t>"Redevance télé (contribution à l'audiovisuel public)" Service-Public.fr, septembre 2019. </a:t>
            </a:r>
            <a:r>
              <a:rPr>
                <a:solidFill>
                  <a:srgbClr val="006FBF"/>
                </a:solidFill>
                <a:hlinkClick r:id="rId4" invalidUrl="" action="" tgtFrame="" tooltip="" history="1" highlightClick="0" endSnd="0"/>
              </a:rPr>
              <a:t>https://www.service-public.fr/particuliers/vosdroits/F88</a:t>
            </a:r>
            <a:endParaRPr sz="874">
              <a:latin typeface="Lucida Grande"/>
              <a:ea typeface="Lucida Grande"/>
              <a:cs typeface="Lucida Grande"/>
              <a:sym typeface="Lucida Grande"/>
            </a:endParaRPr>
          </a:p>
          <a:p>
            <a:pPr marL="0" indent="0" defTabSz="268731">
              <a:spcBef>
                <a:spcPts val="1900"/>
              </a:spcBef>
              <a:buSzTx/>
              <a:buNone/>
              <a:defRPr sz="1656"/>
            </a:pPr>
            <a:r>
              <a:t>Alexandre, Stephanie. "La redevance TV devrait baisser de 1 € en 2020" Le Figaro, juillet 2019. </a:t>
            </a:r>
            <a:r>
              <a:rPr>
                <a:solidFill>
                  <a:srgbClr val="006FBF"/>
                </a:solidFill>
                <a:hlinkClick r:id="rId5" invalidUrl="" action="" tgtFrame="" tooltip="" history="1" highlightClick="0" endSnd="0"/>
              </a:rPr>
              <a:t>http://leparticulier.lefigaro.fr/article/la-redevance-tv-devrait-baisse-de-1-eur-en-2020/</a:t>
            </a:r>
            <a:endParaRPr sz="874">
              <a:latin typeface="Lucida Grande"/>
              <a:ea typeface="Lucida Grande"/>
              <a:cs typeface="Lucida Grande"/>
              <a:sym typeface="Lucida Grande"/>
            </a:endParaRPr>
          </a:p>
          <a:p>
            <a:pPr marL="0" indent="0" defTabSz="268731">
              <a:spcBef>
                <a:spcPts val="1900"/>
              </a:spcBef>
              <a:buSzTx/>
              <a:buNone/>
              <a:defRPr sz="1656"/>
            </a:pPr>
            <a:r>
              <a:t>MP, Nathalie. "L’audiovisuel public selon Riester : Netflix doit payer !" Contrepoints, septembre, 2019. </a:t>
            </a:r>
            <a:r>
              <a:rPr>
                <a:solidFill>
                  <a:srgbClr val="006FBF"/>
                </a:solidFill>
                <a:hlinkClick r:id="rId6" invalidUrl="" action="" tgtFrame="" tooltip="" history="1" highlightClick="0" endSnd="0"/>
              </a:rPr>
              <a:t>https://www.contrepoints.org/2019/09/28/354483-laudiovisuel-public-selon-riester-netflix-doit-payer</a:t>
            </a:r>
            <a:endParaRPr sz="874">
              <a:latin typeface="Lucida Grande"/>
              <a:ea typeface="Lucida Grande"/>
              <a:cs typeface="Lucida Grande"/>
              <a:sym typeface="Lucida Grande"/>
            </a:endParaRPr>
          </a:p>
          <a:p>
            <a:pPr marL="0" indent="0" defTabSz="268731">
              <a:spcBef>
                <a:spcPts val="1900"/>
              </a:spcBef>
              <a:buSzTx/>
              <a:buNone/>
              <a:defRPr sz="1656"/>
            </a:pPr>
            <a:r>
              <a:t>"Contribution à l'audiovisuel public 2019 : personnes concernées, déclaration et paiement" DemarchesAdministratives.fr, septembre, 2019. </a:t>
            </a:r>
            <a:r>
              <a:rPr>
                <a:solidFill>
                  <a:srgbClr val="006FBF"/>
                </a:solidFill>
                <a:hlinkClick r:id="rId7" invalidUrl="" action="" tgtFrame="" tooltip="" history="1" highlightClick="0" endSnd="0"/>
              </a:rPr>
              <a:t>https://demarchesadministratives.fr/demarches/contribution-a-laudiovisuel-public-personnes-concernees-declaration-et-paiement</a:t>
            </a:r>
            <a:endParaRPr sz="874">
              <a:latin typeface="Lucida Grande"/>
              <a:ea typeface="Lucida Grande"/>
              <a:cs typeface="Lucida Grande"/>
              <a:sym typeface="Lucida Grande"/>
            </a:endParaRPr>
          </a:p>
          <a:p>
            <a:pPr marL="0" indent="0" defTabSz="268731">
              <a:spcBef>
                <a:spcPts val="1900"/>
              </a:spcBef>
              <a:buSzTx/>
              <a:buNone/>
              <a:defRPr sz="1656"/>
            </a:pPr>
            <a:r>
              <a:rPr>
                <a:solidFill>
                  <a:srgbClr val="494C4E"/>
                </a:solidFill>
              </a:rPr>
              <a:t>Denuit, Delphine "Bercy veut en finir avec la redevance télé" Le Parisien, mars 2019. </a:t>
            </a:r>
            <a:r>
              <a:rPr u="sng">
                <a:hlinkClick r:id="rId8" invalidUrl="" action="" tgtFrame="" tooltip="" history="1" highlightClick="0" endSnd="0"/>
              </a:rPr>
              <a:t>http://www.leparisien.fr/economie/bercy-veut-en-finir-avec-la-redevance-tele-29-03-2019-8042694.php</a:t>
            </a:r>
            <a:endParaRPr sz="874">
              <a:solidFill>
                <a:srgbClr val="494C4E"/>
              </a:solidFill>
              <a:latin typeface="Lucida Grande"/>
              <a:ea typeface="Lucida Grande"/>
              <a:cs typeface="Lucida Grande"/>
              <a:sym typeface="Lucida Grande"/>
            </a:endParaRPr>
          </a:p>
          <a:p>
            <a:pPr marL="0" indent="0" defTabSz="268731">
              <a:spcBef>
                <a:spcPts val="1900"/>
              </a:spcBef>
              <a:buSzTx/>
              <a:buNone/>
              <a:defRPr sz="1656"/>
            </a:pPr>
            <a:endParaRPr sz="874">
              <a:solidFill>
                <a:srgbClr val="494C4E"/>
              </a:solidFill>
              <a:latin typeface="Lucida Grande"/>
              <a:ea typeface="Lucida Grande"/>
              <a:cs typeface="Lucida Grande"/>
              <a:sym typeface="Lucida Grande"/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1">
  <a:themeElements>
    <a:clrScheme name="New_Template1">
      <a:dk1>
        <a:srgbClr val="000000"/>
      </a:dk1>
      <a:lt1>
        <a:srgbClr val="FFFFFF"/>
      </a:lt1>
      <a:dk2>
        <a:srgbClr val="4F4F4F"/>
      </a:dk2>
      <a:lt2>
        <a:srgbClr val="BFBFBF"/>
      </a:lt2>
      <a:accent1>
        <a:srgbClr val="1B6BBC"/>
      </a:accent1>
      <a:accent2>
        <a:srgbClr val="42AAC9"/>
      </a:accent2>
      <a:accent3>
        <a:srgbClr val="518C15"/>
      </a:accent3>
      <a:accent4>
        <a:srgbClr val="DE9000"/>
      </a:accent4>
      <a:accent5>
        <a:srgbClr val="DB2800"/>
      </a:accent5>
      <a:accent6>
        <a:srgbClr val="B130C2"/>
      </a:accent6>
      <a:hlink>
        <a:srgbClr val="0000FF"/>
      </a:hlink>
      <a:folHlink>
        <a:srgbClr val="FF00FF"/>
      </a:folHlink>
    </a:clrScheme>
    <a:fontScheme name="New_Template1">
      <a:majorFont>
        <a:latin typeface="Avenir Light"/>
        <a:ea typeface="Avenir Light"/>
        <a:cs typeface="Avenir Light"/>
      </a:majorFont>
      <a:minorFont>
        <a:latin typeface="Avenir Light"/>
        <a:ea typeface="Avenir Light"/>
        <a:cs typeface="Avenir Light"/>
      </a:minorFont>
    </a:fontScheme>
    <a:fmtScheme name="New_Templat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450000"/>
            <a:satOff val="-18071"/>
            <a:lumOff val="-1460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384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veni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1">
  <a:themeElements>
    <a:clrScheme name="New_Template1">
      <a:dk1>
        <a:srgbClr val="000000"/>
      </a:dk1>
      <a:lt1>
        <a:srgbClr val="FFFFFF"/>
      </a:lt1>
      <a:dk2>
        <a:srgbClr val="4F4F4F"/>
      </a:dk2>
      <a:lt2>
        <a:srgbClr val="BFBFBF"/>
      </a:lt2>
      <a:accent1>
        <a:srgbClr val="1B6BBC"/>
      </a:accent1>
      <a:accent2>
        <a:srgbClr val="42AAC9"/>
      </a:accent2>
      <a:accent3>
        <a:srgbClr val="518C15"/>
      </a:accent3>
      <a:accent4>
        <a:srgbClr val="DE9000"/>
      </a:accent4>
      <a:accent5>
        <a:srgbClr val="DB2800"/>
      </a:accent5>
      <a:accent6>
        <a:srgbClr val="B130C2"/>
      </a:accent6>
      <a:hlink>
        <a:srgbClr val="0000FF"/>
      </a:hlink>
      <a:folHlink>
        <a:srgbClr val="FF00FF"/>
      </a:folHlink>
    </a:clrScheme>
    <a:fontScheme name="New_Template1">
      <a:majorFont>
        <a:latin typeface="Avenir Light"/>
        <a:ea typeface="Avenir Light"/>
        <a:cs typeface="Avenir Light"/>
      </a:majorFont>
      <a:minorFont>
        <a:latin typeface="Avenir Light"/>
        <a:ea typeface="Avenir Light"/>
        <a:cs typeface="Avenir Light"/>
      </a:minorFont>
    </a:fontScheme>
    <a:fmtScheme name="New_Templat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450000"/>
            <a:satOff val="-18071"/>
            <a:lumOff val="-1460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384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veni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